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316" r:id="rId2"/>
    <p:sldId id="304" r:id="rId3"/>
    <p:sldId id="336" r:id="rId4"/>
    <p:sldId id="257" r:id="rId5"/>
    <p:sldId id="307" r:id="rId6"/>
    <p:sldId id="367" r:id="rId7"/>
    <p:sldId id="397" r:id="rId8"/>
    <p:sldId id="368" r:id="rId9"/>
    <p:sldId id="372" r:id="rId10"/>
    <p:sldId id="373" r:id="rId11"/>
    <p:sldId id="375" r:id="rId12"/>
    <p:sldId id="385" r:id="rId13"/>
    <p:sldId id="337" r:id="rId14"/>
    <p:sldId id="370" r:id="rId15"/>
    <p:sldId id="376" r:id="rId16"/>
    <p:sldId id="380" r:id="rId17"/>
    <p:sldId id="377" r:id="rId18"/>
    <p:sldId id="386" r:id="rId19"/>
    <p:sldId id="374" r:id="rId20"/>
    <p:sldId id="393" r:id="rId21"/>
    <p:sldId id="392" r:id="rId22"/>
    <p:sldId id="395" r:id="rId23"/>
    <p:sldId id="391" r:id="rId24"/>
    <p:sldId id="399" r:id="rId25"/>
    <p:sldId id="418" r:id="rId26"/>
    <p:sldId id="420" r:id="rId27"/>
    <p:sldId id="421" r:id="rId28"/>
    <p:sldId id="338" r:id="rId29"/>
    <p:sldId id="394" r:id="rId30"/>
    <p:sldId id="396" r:id="rId31"/>
    <p:sldId id="408" r:id="rId32"/>
    <p:sldId id="407" r:id="rId33"/>
    <p:sldId id="381" r:id="rId34"/>
    <p:sldId id="409" r:id="rId35"/>
    <p:sldId id="411" r:id="rId36"/>
    <p:sldId id="412" r:id="rId37"/>
    <p:sldId id="413" r:id="rId38"/>
    <p:sldId id="414" r:id="rId39"/>
    <p:sldId id="339" r:id="rId40"/>
    <p:sldId id="417" r:id="rId41"/>
    <p:sldId id="340" r:id="rId42"/>
  </p:sldIdLst>
  <p:sldSz cx="9144000" cy="6858000" type="screen4x3"/>
  <p:notesSz cx="6858000" cy="9144000"/>
  <p:embeddedFontLst>
    <p:embeddedFont>
      <p:font typeface="넥슨Lv1고딕 OTF" panose="020B0600000101010101" charset="-127"/>
      <p:regular r:id="rId45"/>
    </p:embeddedFont>
    <p:embeddedFont>
      <p:font typeface="Cambria Math" panose="02040503050406030204" pitchFamily="18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B0E6575A-85D8-4DED-A82E-B041243C68B2}">
          <p14:sldIdLst>
            <p14:sldId id="316"/>
            <p14:sldId id="304"/>
          </p14:sldIdLst>
        </p14:section>
        <p14:section name="탐색적 데이터 분석" id="{8D39925A-E435-4703-A9B6-1AFFA52DAE87}">
          <p14:sldIdLst>
            <p14:sldId id="336"/>
            <p14:sldId id="257"/>
            <p14:sldId id="307"/>
            <p14:sldId id="367"/>
            <p14:sldId id="397"/>
            <p14:sldId id="368"/>
            <p14:sldId id="372"/>
            <p14:sldId id="373"/>
            <p14:sldId id="375"/>
            <p14:sldId id="385"/>
          </p14:sldIdLst>
        </p14:section>
        <p14:section name="구획 접근법" id="{B0B7EB9B-D174-4E25-8664-043CA05B342B}">
          <p14:sldIdLst>
            <p14:sldId id="337"/>
            <p14:sldId id="370"/>
            <p14:sldId id="376"/>
            <p14:sldId id="380"/>
            <p14:sldId id="377"/>
            <p14:sldId id="386"/>
            <p14:sldId id="374"/>
            <p14:sldId id="393"/>
            <p14:sldId id="392"/>
            <p14:sldId id="395"/>
            <p14:sldId id="391"/>
            <p14:sldId id="399"/>
            <p14:sldId id="418"/>
            <p14:sldId id="420"/>
            <p14:sldId id="421"/>
          </p14:sldIdLst>
        </p14:section>
        <p14:section name="네트워크 접근법" id="{69C963BC-A458-4B6E-AA8E-6D726E03F76C}">
          <p14:sldIdLst>
            <p14:sldId id="338"/>
            <p14:sldId id="394"/>
            <p14:sldId id="396"/>
            <p14:sldId id="408"/>
            <p14:sldId id="407"/>
            <p14:sldId id="381"/>
            <p14:sldId id="409"/>
            <p14:sldId id="411"/>
            <p14:sldId id="412"/>
            <p14:sldId id="413"/>
            <p14:sldId id="414"/>
          </p14:sldIdLst>
        </p14:section>
        <p14:section name="결과" id="{456F54B8-09C1-4DBE-A734-3F68792EB6E1}">
          <p14:sldIdLst>
            <p14:sldId id="339"/>
            <p14:sldId id="417"/>
          </p14:sldIdLst>
        </p14:section>
        <p14:section name="Footer" id="{F6D3A590-A746-46A3-BEF3-3D71BF9A85E8}">
          <p14:sldIdLst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지교" initials="이지" lastIdx="3" clrIdx="0">
    <p:extLst>
      <p:ext uri="{19B8F6BF-5375-455C-9EA6-DF929625EA0E}">
        <p15:presenceInfo xmlns:p15="http://schemas.microsoft.com/office/powerpoint/2012/main" userId="f935269322b39d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245"/>
    <a:srgbClr val="1E76B4"/>
    <a:srgbClr val="B8E56A"/>
    <a:srgbClr val="57B20F"/>
    <a:srgbClr val="26B479"/>
    <a:srgbClr val="86D9AC"/>
    <a:srgbClr val="313389"/>
    <a:srgbClr val="008CDB"/>
    <a:srgbClr val="00BFBF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64315-651C-44C3-901F-DBD48977A009}" v="5940" dt="2022-10-13T18:55:07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A3-44E4-9A46-7941CA3A6C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1268624"/>
        <c:axId val="331276944"/>
      </c:lineChart>
      <c:catAx>
        <c:axId val="33126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1276944"/>
        <c:crosses val="autoZero"/>
        <c:auto val="1"/>
        <c:lblAlgn val="ctr"/>
        <c:lblOffset val="100"/>
        <c:noMultiLvlLbl val="0"/>
      </c:catAx>
      <c:valAx>
        <c:axId val="331276944"/>
        <c:scaling>
          <c:orientation val="minMax"/>
          <c:max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126862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C666AB7-A1CA-467D-924B-8B34978EC9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8AF193-53A1-40E1-9EC8-D8101F470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93BB7-7848-44B0-9E79-E2137FC3CA35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7874BA-2028-46C0-B78A-1A26A6061A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55EB76-25F4-40D2-8852-F3D812A2C7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4E3C6-EED2-4420-BAC5-BCCE58D1E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32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9D14D-E310-43F5-A07B-CB8CB4640AC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9E041-45E9-45F5-BA94-FE9BD458F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1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8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2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824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837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7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589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01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110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88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73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41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46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28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406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038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376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271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75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88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63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9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56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7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9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2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00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6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16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탐색적 데이터 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64704-A7A2-41CC-B3CB-873617917BBD}"/>
              </a:ext>
            </a:extLst>
          </p:cNvPr>
          <p:cNvSpPr txBox="1"/>
          <p:nvPr userDrawn="1"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탐색적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95652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획 접근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64704-A7A2-41CC-B3CB-873617917BBD}"/>
              </a:ext>
            </a:extLst>
          </p:cNvPr>
          <p:cNvSpPr txBox="1"/>
          <p:nvPr userDrawn="1"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구획 접근법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5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네트워크 접근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64704-A7A2-41CC-B3CB-873617917BBD}"/>
              </a:ext>
            </a:extLst>
          </p:cNvPr>
          <p:cNvSpPr txBox="1"/>
          <p:nvPr userDrawn="1"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네트워크 접근법</a:t>
            </a:r>
          </a:p>
        </p:txBody>
      </p:sp>
    </p:spTree>
    <p:extLst>
      <p:ext uri="{BB962C8B-B14F-4D97-AF65-F5344CB8AC3E}">
        <p14:creationId xmlns:p14="http://schemas.microsoft.com/office/powerpoint/2010/main" val="310681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나리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64704-A7A2-41CC-B3CB-873617917BBD}"/>
              </a:ext>
            </a:extLst>
          </p:cNvPr>
          <p:cNvSpPr txBox="1"/>
          <p:nvPr userDrawn="1"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350752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80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4628D0-4A06-43DE-B31D-6D1E71483A45}"/>
              </a:ext>
            </a:extLst>
          </p:cNvPr>
          <p:cNvSpPr/>
          <p:nvPr userDrawn="1"/>
        </p:nvSpPr>
        <p:spPr>
          <a:xfrm>
            <a:off x="0" y="0"/>
            <a:ext cx="2333626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876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4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5.png"/><Relationship Id="rId4" Type="http://schemas.openxmlformats.org/officeDocument/2006/relationships/image" Target="../media/image160.png"/><Relationship Id="rId9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56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0.png"/><Relationship Id="rId18" Type="http://schemas.openxmlformats.org/officeDocument/2006/relationships/image" Target="../media/image67.png"/><Relationship Id="rId3" Type="http://schemas.openxmlformats.org/officeDocument/2006/relationships/image" Target="../media/image62.png"/><Relationship Id="rId21" Type="http://schemas.openxmlformats.org/officeDocument/2006/relationships/image" Target="../media/image71.png"/><Relationship Id="rId7" Type="http://schemas.openxmlformats.org/officeDocument/2006/relationships/image" Target="../media/image58.png"/><Relationship Id="rId12" Type="http://schemas.openxmlformats.org/officeDocument/2006/relationships/image" Target="../media/image68.png"/><Relationship Id="rId1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65.sv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1.png"/><Relationship Id="rId15" Type="http://schemas.openxmlformats.org/officeDocument/2006/relationships/image" Target="../media/image64.png"/><Relationship Id="rId10" Type="http://schemas.openxmlformats.org/officeDocument/2006/relationships/image" Target="../media/image50.png"/><Relationship Id="rId19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46.png"/><Relationship Id="rId14" Type="http://schemas.openxmlformats.org/officeDocument/2006/relationships/image" Target="../media/image61.svg"/><Relationship Id="rId2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5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70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7.png"/><Relationship Id="rId2" Type="http://schemas.openxmlformats.org/officeDocument/2006/relationships/image" Target="../media/image77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79.sv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chart" Target="../charts/chart1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42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5" Type="http://schemas.openxmlformats.org/officeDocument/2006/relationships/image" Target="../media/image112.svg"/><Relationship Id="rId10" Type="http://schemas.openxmlformats.org/officeDocument/2006/relationships/image" Target="../media/image121.png"/><Relationship Id="rId4" Type="http://schemas.openxmlformats.org/officeDocument/2006/relationships/image" Target="../media/image111.png"/><Relationship Id="rId9" Type="http://schemas.openxmlformats.org/officeDocument/2006/relationships/image" Target="../media/image12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2E04520-91D3-9555-6255-424AEDA87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0"/>
            <a:ext cx="9207839" cy="91861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BA6276-D957-495E-AAAA-4FB5B56B9443}"/>
              </a:ext>
            </a:extLst>
          </p:cNvPr>
          <p:cNvSpPr txBox="1"/>
          <p:nvPr/>
        </p:nvSpPr>
        <p:spPr>
          <a:xfrm>
            <a:off x="183400" y="166768"/>
            <a:ext cx="2653441" cy="1846659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경기도 용인시 전기차 충전소 입지 선정 모델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팀명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CriticalPoint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맑은 고딕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팀장   류대식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rmsmsgood@naver.com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	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황재우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jaewoo7932@knu.ac.kr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	</a:t>
            </a:r>
            <a:r>
              <a:rPr lang="ko-KR" altLang="en-US" sz="1200" dirty="0" err="1">
                <a:solidFill>
                  <a:prstClr val="white"/>
                </a:solidFill>
                <a:latin typeface="Times New Roman"/>
                <a:ea typeface="맑은 고딕"/>
              </a:rPr>
              <a:t>고경태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kgt0813@knu.ac.kr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	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조원석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zzugest1@naver.com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B3B1D8C-6046-BDBC-D5A6-031DD255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86550" y="4730565"/>
            <a:ext cx="2745734" cy="2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17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노드:교차로, 노드:터널:시종점, 노드:고가도로 시종점, 노드:고가도로 시종점, 노드:지하도로시종점, 노드:지하도로 시종점, 노드:교량 시종점, 노드:교 차로 시종점 각각 링크로 연결">
            <a:extLst>
              <a:ext uri="{FF2B5EF4-FFF2-40B4-BE49-F238E27FC236}">
                <a16:creationId xmlns:a16="http://schemas.microsoft.com/office/drawing/2014/main" id="{EBBA0304-2980-DF34-3C30-4ED6C858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81" y="2067139"/>
            <a:ext cx="9678157" cy="57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외부데이터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전국표준노드링크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전국표준노드링크는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국가교통정보센터에서 제공하는 도로교통망 데이터로써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네트워크의 형태로 배포된다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4098" name="Picture 2" descr="국가교통정보센터 - Google Play 앱">
            <a:extLst>
              <a:ext uri="{FF2B5EF4-FFF2-40B4-BE49-F238E27FC236}">
                <a16:creationId xmlns:a16="http://schemas.microsoft.com/office/drawing/2014/main" id="{7AC40739-1A6F-6B7F-9AB2-E21AE2D4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131" y="335269"/>
            <a:ext cx="1731869" cy="17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81ECCB-BC72-5C76-3213-0AF45B762766}"/>
                  </a:ext>
                </a:extLst>
              </p:cNvPr>
              <p:cNvSpPr/>
              <p:nvPr/>
            </p:nvSpPr>
            <p:spPr>
              <a:xfrm>
                <a:off x="4885765" y="335269"/>
                <a:ext cx="4061010" cy="1111108"/>
              </a:xfrm>
              <a:prstGeom prst="rect">
                <a:avLst/>
              </a:prstGeom>
              <a:solidFill>
                <a:srgbClr val="207245"/>
              </a:solidFill>
              <a:ln w="254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노드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의 집합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</a:rPr>
                  <a:t>와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dirty="0" err="1">
                    <a:solidFill>
                      <a:schemeClr val="bg1"/>
                    </a:solidFill>
                  </a:rPr>
                  <a:t>노드끼리를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잇는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링크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의 집합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</a:rPr>
                  <a:t>의 순서쌍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chemeClr val="bg1"/>
                    </a:solidFill>
                  </a:rPr>
                  <a:t>으로써 표현되는 자료구조를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네트워크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라 한다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81ECCB-BC72-5C76-3213-0AF45B762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765" y="335269"/>
                <a:ext cx="4061010" cy="1111108"/>
              </a:xfrm>
              <a:prstGeom prst="rect">
                <a:avLst/>
              </a:prstGeom>
              <a:blipFill>
                <a:blip r:embed="rId5"/>
                <a:stretch>
                  <a:fillRect l="-1199" r="-134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449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외부데이터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행정구역 경계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용인시의 네트워크 구조를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QGIS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로 시각화한 모습이다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행정구역의 경계는 국토교통부에서 얻을 수 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42658E7-D173-9369-2DCE-A500E662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59" y="188652"/>
            <a:ext cx="2180104" cy="64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A14E62-D439-80E2-1EE5-723D8A0E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88" y="1027128"/>
            <a:ext cx="6369703" cy="5642220"/>
          </a:xfrm>
          <a:prstGeom prst="rect">
            <a:avLst/>
          </a:prstGeom>
          <a:ln w="25400">
            <a:solidFill>
              <a:srgbClr val="207245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3152B4-0CE8-B3D4-6F6B-4E49E847C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89" y="200163"/>
            <a:ext cx="3613995" cy="3015599"/>
          </a:xfrm>
          <a:prstGeom prst="rect">
            <a:avLst/>
          </a:prstGeom>
          <a:ln w="25400">
            <a:solidFill>
              <a:srgbClr val="207245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C255D6-3BCB-818C-A0D7-03C6F6B06C77}"/>
              </a:ext>
            </a:extLst>
          </p:cNvPr>
          <p:cNvSpPr/>
          <p:nvPr/>
        </p:nvSpPr>
        <p:spPr>
          <a:xfrm>
            <a:off x="3569785" y="2038749"/>
            <a:ext cx="291853" cy="244229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34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그 외 많은 데이터에 대한 조사도 이루어졌다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CE96BF9F-EA2C-F323-FCA4-FF9915EA3B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468656"/>
                  </p:ext>
                </p:extLst>
              </p:nvPr>
            </p:nvGraphicFramePr>
            <p:xfrm>
              <a:off x="3217147" y="550005"/>
              <a:ext cx="5112249" cy="5757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2249">
                      <a:extLst>
                        <a:ext uri="{9D8B030D-6E8A-4147-A177-3AD203B41FA5}">
                          <a16:colId xmlns:a16="http://schemas.microsoft.com/office/drawing/2014/main" val="1656791316"/>
                        </a:ext>
                      </a:extLst>
                    </a:gridCol>
                  </a:tblGrid>
                  <a:tr h="57579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그 외 외부 데이터들 </a:t>
                          </a:r>
                        </a:p>
                      </a:txBody>
                      <a:tcPr anchor="ctr">
                        <a:solidFill>
                          <a:srgbClr val="20724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542465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연도별 전기차 등록현황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3716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관내 아파트 정보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2654108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공연장 정보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3740182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관내 기업 현황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1813355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자동차 등록 정보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856661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부동산 </a:t>
                          </a:r>
                          <a:r>
                            <a:rPr lang="en-US" altLang="ko-KR" dirty="0">
                              <a:solidFill>
                                <a:srgbClr val="207245"/>
                              </a:solidFill>
                            </a:rPr>
                            <a:t>DB</a:t>
                          </a:r>
                          <a:endParaRPr lang="ko-KR" altLang="en-US" dirty="0">
                            <a:solidFill>
                              <a:srgbClr val="207245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8897202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공공주차장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5865438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전기차 충전소 사업체 현황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5141260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rgbClr val="207245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207245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68783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CE96BF9F-EA2C-F323-FCA4-FF9915EA3B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468656"/>
                  </p:ext>
                </p:extLst>
              </p:nvPr>
            </p:nvGraphicFramePr>
            <p:xfrm>
              <a:off x="3217147" y="550005"/>
              <a:ext cx="5112249" cy="5757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2249">
                      <a:extLst>
                        <a:ext uri="{9D8B030D-6E8A-4147-A177-3AD203B41FA5}">
                          <a16:colId xmlns:a16="http://schemas.microsoft.com/office/drawing/2014/main" val="1656791316"/>
                        </a:ext>
                      </a:extLst>
                    </a:gridCol>
                  </a:tblGrid>
                  <a:tr h="57579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그 외 외부 데이터들 </a:t>
                          </a:r>
                        </a:p>
                      </a:txBody>
                      <a:tcPr anchor="ctr">
                        <a:solidFill>
                          <a:srgbClr val="20724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542465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연도별 전기차 등록현황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3716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관내 아파트 정보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2654108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공연장 정보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3740182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관내 기업 현황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1813355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자동차 등록 정보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856661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부동산 </a:t>
                          </a:r>
                          <a:r>
                            <a:rPr lang="en-US" altLang="ko-KR" dirty="0">
                              <a:solidFill>
                                <a:srgbClr val="207245"/>
                              </a:solidFill>
                            </a:rPr>
                            <a:t>DB</a:t>
                          </a:r>
                          <a:endParaRPr lang="ko-KR" altLang="en-US" dirty="0">
                            <a:solidFill>
                              <a:srgbClr val="207245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8897202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경기도 용인시 공공주차장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5865438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>
                              <a:solidFill>
                                <a:srgbClr val="207245"/>
                              </a:solidFill>
                            </a:rPr>
                            <a:t>전기차 충전소 사업체 현황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5141260"/>
                      </a:ext>
                    </a:extLst>
                  </a:tr>
                  <a:tr h="57579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9" t="-906383" r="-476" b="-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68783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45AC8D-0B54-378E-2F5A-3A0B0C81EF8C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외부데이터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3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7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2. </a:t>
            </a:r>
            <a:r>
              <a:rPr lang="ko-KR" altLang="en-US" sz="6000" dirty="0"/>
              <a:t>구획 접근법</a:t>
            </a:r>
          </a:p>
        </p:txBody>
      </p:sp>
    </p:spTree>
    <p:extLst>
      <p:ext uri="{BB962C8B-B14F-4D97-AF65-F5344CB8AC3E}">
        <p14:creationId xmlns:p14="http://schemas.microsoft.com/office/powerpoint/2010/main" val="276297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F7469-2456-43F3-B9C0-EFF8A578689A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경도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127.0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부터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127.5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까지와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위도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37.0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부터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37.5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까지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작은 단위로 구획을 나누어 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+mj-lt"/>
                  </a:rPr>
                  <a:t>count_cust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의 합계를 성분으로 가지는 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을 만든다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외부데이터인 전기차 충전소 위치의 좌표 데이터 역시 행렬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로 변환한다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F7469-2456-43F3-B9C0-EFF8A578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569660"/>
              </a:xfrm>
              <a:prstGeom prst="rect">
                <a:avLst/>
              </a:prstGeom>
              <a:blipFill>
                <a:blip r:embed="rId3"/>
                <a:stretch>
                  <a:fillRect t="-778" b="-23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146A0-E114-4A8A-9695-CCE880FAF558}"/>
                  </a:ext>
                </a:extLst>
              </p:cNvPr>
              <p:cNvSpPr txBox="1"/>
              <p:nvPr/>
            </p:nvSpPr>
            <p:spPr>
              <a:xfrm>
                <a:off x="2674101" y="485984"/>
                <a:ext cx="6335965" cy="663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≔∑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cust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latin typeface="Cambria Math" panose="02040503050406030204" pitchFamily="18" charset="0"/>
                                </a:rPr>
                                <m:t>cell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146A0-E114-4A8A-9695-CCE880FAF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101" y="485984"/>
                <a:ext cx="6335965" cy="663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B7633A-D22A-8E37-0B85-4801542A5002}"/>
              </a:ext>
            </a:extLst>
          </p:cNvPr>
          <p:cNvGrpSpPr/>
          <p:nvPr/>
        </p:nvGrpSpPr>
        <p:grpSpPr>
          <a:xfrm>
            <a:off x="2416357" y="1838396"/>
            <a:ext cx="1769820" cy="1534663"/>
            <a:chOff x="2902060" y="1319129"/>
            <a:chExt cx="1769820" cy="1534663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20BB7238-715C-1996-97D5-BDA78F239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2633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16A7F9-0465-4FBF-23A3-6C014B81C1DB}"/>
                </a:ext>
              </a:extLst>
            </p:cNvPr>
            <p:cNvSpPr txBox="1"/>
            <p:nvPr/>
          </p:nvSpPr>
          <p:spPr>
            <a:xfrm>
              <a:off x="2902060" y="2422905"/>
              <a:ext cx="17698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1.ev_app_resident.csv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30.6MB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5DF907-7EF1-8774-B4A7-A0A84DEF48A2}"/>
              </a:ext>
            </a:extLst>
          </p:cNvPr>
          <p:cNvGrpSpPr/>
          <p:nvPr/>
        </p:nvGrpSpPr>
        <p:grpSpPr>
          <a:xfrm>
            <a:off x="4162410" y="1838396"/>
            <a:ext cx="1736922" cy="1534663"/>
            <a:chOff x="5018263" y="1319129"/>
            <a:chExt cx="1736922" cy="1534663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BD475AFE-275A-4CC1-9223-39ACA7936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387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AC7C1A-3083-709D-BEDE-93EB49BF7270}"/>
                </a:ext>
              </a:extLst>
            </p:cNvPr>
            <p:cNvSpPr txBox="1"/>
            <p:nvPr/>
          </p:nvSpPr>
          <p:spPr>
            <a:xfrm>
              <a:off x="5018263" y="2422905"/>
              <a:ext cx="17369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2.ev_app_activity.csv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27.8MB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ED26C6-BF07-9480-8C52-43F96E379E99}"/>
              </a:ext>
            </a:extLst>
          </p:cNvPr>
          <p:cNvGrpSpPr/>
          <p:nvPr/>
        </p:nvGrpSpPr>
        <p:grpSpPr>
          <a:xfrm>
            <a:off x="5875565" y="1838396"/>
            <a:ext cx="1578250" cy="1703940"/>
            <a:chOff x="6830644" y="1266627"/>
            <a:chExt cx="1578250" cy="1703940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1EDD7BB7-8151-8672-E77B-89FE71573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432" y="1266627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B06FA-8914-067E-C95F-468A2C0F6E94}"/>
                </a:ext>
              </a:extLst>
            </p:cNvPr>
            <p:cNvSpPr txBox="1"/>
            <p:nvPr/>
          </p:nvSpPr>
          <p:spPr>
            <a:xfrm>
              <a:off x="6830644" y="2370403"/>
              <a:ext cx="157825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3.ev_app_activity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_resident.csv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35.2MB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066E59-51F6-F65E-D9F9-A82C7B89DDCE}"/>
              </a:ext>
            </a:extLst>
          </p:cNvPr>
          <p:cNvCxnSpPr/>
          <p:nvPr/>
        </p:nvCxnSpPr>
        <p:spPr>
          <a:xfrm>
            <a:off x="5030871" y="3654433"/>
            <a:ext cx="0" cy="1038225"/>
          </a:xfrm>
          <a:prstGeom prst="straightConnector1">
            <a:avLst/>
          </a:prstGeom>
          <a:ln w="25400">
            <a:solidFill>
              <a:srgbClr val="2072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8881DA3-A6E9-6C82-1710-9068538B4D42}"/>
              </a:ext>
            </a:extLst>
          </p:cNvPr>
          <p:cNvCxnSpPr/>
          <p:nvPr/>
        </p:nvCxnSpPr>
        <p:spPr>
          <a:xfrm>
            <a:off x="3301267" y="3654433"/>
            <a:ext cx="0" cy="1038225"/>
          </a:xfrm>
          <a:prstGeom prst="straightConnector1">
            <a:avLst/>
          </a:prstGeom>
          <a:ln w="25400">
            <a:solidFill>
              <a:srgbClr val="2072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C4600CD-7B82-0450-E7A5-3597CDA1DCE4}"/>
              </a:ext>
            </a:extLst>
          </p:cNvPr>
          <p:cNvCxnSpPr/>
          <p:nvPr/>
        </p:nvCxnSpPr>
        <p:spPr>
          <a:xfrm>
            <a:off x="6664690" y="3654433"/>
            <a:ext cx="0" cy="1038225"/>
          </a:xfrm>
          <a:prstGeom prst="straightConnector1">
            <a:avLst/>
          </a:prstGeom>
          <a:ln w="25400">
            <a:solidFill>
              <a:srgbClr val="2072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1C5AD9-C8A3-54DF-54C3-4FE94541C62A}"/>
                  </a:ext>
                </a:extLst>
              </p:cNvPr>
              <p:cNvSpPr txBox="1"/>
              <p:nvPr/>
            </p:nvSpPr>
            <p:spPr>
              <a:xfrm>
                <a:off x="2416357" y="4742605"/>
                <a:ext cx="19049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6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1C5AD9-C8A3-54DF-54C3-4FE94541C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357" y="4742605"/>
                <a:ext cx="190499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2E914E-40FC-393B-913E-924881668D28}"/>
                  </a:ext>
                </a:extLst>
              </p:cNvPr>
              <p:cNvSpPr txBox="1"/>
              <p:nvPr/>
            </p:nvSpPr>
            <p:spPr>
              <a:xfrm>
                <a:off x="4162410" y="4742605"/>
                <a:ext cx="19049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6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2E914E-40FC-393B-913E-924881668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410" y="4742605"/>
                <a:ext cx="190499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8B4A8A-27C2-E892-98A8-88792CB97DDB}"/>
                  </a:ext>
                </a:extLst>
              </p:cNvPr>
              <p:cNvSpPr txBox="1"/>
              <p:nvPr/>
            </p:nvSpPr>
            <p:spPr>
              <a:xfrm>
                <a:off x="5800710" y="4742605"/>
                <a:ext cx="19049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6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8B4A8A-27C2-E892-98A8-88792CB97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10" y="4742605"/>
                <a:ext cx="190499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B83F9722-EEF6-C714-291F-54F95BB2136B}"/>
              </a:ext>
            </a:extLst>
          </p:cNvPr>
          <p:cNvGrpSpPr/>
          <p:nvPr/>
        </p:nvGrpSpPr>
        <p:grpSpPr>
          <a:xfrm>
            <a:off x="7453542" y="1838396"/>
            <a:ext cx="1578250" cy="1534663"/>
            <a:chOff x="6830644" y="1266627"/>
            <a:chExt cx="1578250" cy="1534663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16A1E91C-BDDF-21A5-5D7F-477812B0E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432" y="1266627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9FB678-28AC-F432-F796-62588AA4C67A}"/>
                </a:ext>
              </a:extLst>
            </p:cNvPr>
            <p:cNvSpPr txBox="1"/>
            <p:nvPr/>
          </p:nvSpPr>
          <p:spPr>
            <a:xfrm>
              <a:off x="6830644" y="2370403"/>
              <a:ext cx="157825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datagokr_chager</a:t>
              </a:r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1.27MB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5695AC6-C71A-4878-3FAB-440B75DCF158}"/>
              </a:ext>
            </a:extLst>
          </p:cNvPr>
          <p:cNvCxnSpPr/>
          <p:nvPr/>
        </p:nvCxnSpPr>
        <p:spPr>
          <a:xfrm>
            <a:off x="8242667" y="3654433"/>
            <a:ext cx="0" cy="1038225"/>
          </a:xfrm>
          <a:prstGeom prst="straightConnector1">
            <a:avLst/>
          </a:prstGeom>
          <a:ln w="25400">
            <a:solidFill>
              <a:srgbClr val="2072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0A36B-0519-59FD-332C-CF486883E2C7}"/>
                  </a:ext>
                </a:extLst>
              </p:cNvPr>
              <p:cNvSpPr txBox="1"/>
              <p:nvPr/>
            </p:nvSpPr>
            <p:spPr>
              <a:xfrm>
                <a:off x="7378687" y="4742605"/>
                <a:ext cx="19049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6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0A36B-0519-59FD-332C-CF486883E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87" y="4742605"/>
                <a:ext cx="190499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94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F7469-2456-43F3-B9C0-EFF8A578689A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757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=0.001</m:t>
                    </m:r>
                    <m:r>
                      <a:rPr lang="ko-KR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기준으로 행렬을 만들었을 때의 모습이다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algn="ctr"/>
                <a:endParaRPr lang="en-US" altLang="ko-KR" sz="1200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기본적으로 이 행렬들은 전체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개의 성분 중 약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97%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이상에 아무 값도 없는 희박행렬이다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algn="ctr"/>
                <a:endParaRPr lang="en-US" altLang="ko-KR" sz="1200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분석에서는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행렬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를 기준으로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0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이 아닌 성분만 취하기로 한다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F7469-2456-43F3-B9C0-EFF8A578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757212"/>
              </a:xfrm>
              <a:prstGeom prst="rect">
                <a:avLst/>
              </a:prstGeom>
              <a:blipFill>
                <a:blip r:embed="rId3"/>
                <a:stretch>
                  <a:fillRect t="-347" b="-1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B8B80D-5DA6-243F-C1EC-03DE44A1C19B}"/>
              </a:ext>
            </a:extLst>
          </p:cNvPr>
          <p:cNvSpPr txBox="1"/>
          <p:nvPr/>
        </p:nvSpPr>
        <p:spPr>
          <a:xfrm>
            <a:off x="2865438" y="612845"/>
            <a:ext cx="5794374" cy="5632311"/>
          </a:xfrm>
          <a:prstGeom prst="rect">
            <a:avLst/>
          </a:prstGeom>
          <a:noFill/>
          <a:ln w="15875">
            <a:solidFill>
              <a:srgbClr val="207245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julia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SparseMatrixCSC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(X1[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end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:(-1):1,:])</a:t>
            </a:r>
          </a:p>
          <a:p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500×500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SparseMatrixCSC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{Float64, Int64}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with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 7487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stored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entries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⠀⠀⠀⢐⣰⣦⣄⣀⠀⠀⠀⠀⠀⠀⠀⠀⠀⠀⠀⠀⠀⠀⠀⠀⠀⢀⠀⠀⠀⠀⠀⠀⠀⠀⠀⠀⠀⠀⠀⠀⠀⠀⠀⠀⠀⠀⠀⠀⠀⠀⠀⠀⠀⠀⠀⠀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⠀⠀⠀⠀⠈⠛⣶⣿⠇⢦⣤⡀⠀⠀⠀⠀⠀⠀⢀⣀⣠⣤⡀⠀⠷⣼⣚⣧⡤⠄⠀⠀⠀⠀⠀⠀⠀⠀⠀⠀⠀⠀⠀⠀⠀⠀⠀⠀⠀⠀⠀⠀⠀⠀⠀⠀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⠀⠀⠀⠀⠀⢸⣿⣿⣯⣿⣿⣿⣷⣾⣷⢶⠲⢾⡟⢛⠍⠋⠁⠀⢥⠅⣛⣿⣿⡋⠀⠂⠀⠀⠀⠀⠀⠀⠀⠀⠀⠀⠀⠀⠀⠀⠀⠀⠀⠀⠀⠀⠀⠀⠀⠀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⠀⠀⠀⠀⠀⠉⠛⠿⣿⣿⣿⣿⣿⢟⣿⣤⢀⠏⠄⠁⠀⠀⠀⠀⠶⣀⢩⠺⣿⢢⠂⠀⠀⠀⠀⠀⠀⠀⠀⠀⠀⠀⠀⠀⠀⠀⠀⠀⠀⠀⠀⠀⠀⠀⠀⠀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⠀⠀⠀⠀⠀⠀⠀⠻⠿⠛⢿⣿⣿⣿⣿⣿⣿⣿⣿⠂⢠⣁⢺⣔⣷⠟⣿⡖⡁⠰⠀⠀⠀⠀⠀⠀⠀⠀⠀⠀⠀⠀⠀⠀⠀⠀⠀⠀⠀⠀⠀⠀⠀⠀⠀⠀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⠀⠀⠀⠀⠀⠀⠀⣰⣾⣿⣿⣿⣿⣷⣾⣿⣿⣿⡟⠋⢰⡶⢾⣿⣿⣿⢿⡧⠈⠀⠚⠀⠀⠀⠀⠀⠀⠀⠀⠀⠀⠀⠀⠀⠀⠀⠀⠀⠀⠀⠀⠀⠀⠀⠀⠀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⠀⠀⠀⠀⠀⠀⠀⠈⠛⣽⡿⣿⣿⣿⣯⣿⣯⠻⣿⡀⢲⣷⡿⢻⣿⣯⡽⣶⠒⣻⡩⠆⣀⠀⢀⠀⣾⢋⠀⠀⠀⠀⠀⠀⠀⠀⠀⠀⠀⠀⠀⠀⠀⠀⠀⠀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⠀⠀⠀⠀⠀⠀⠀⢴⣿⣿⠕⣿⣿⣻⢙⣟⠋⢬⢿⣷⣮⣷⣾⣾⣿⣿⢫⡅⢷⡲⣃⣠⣴⣴⢾⣿⡡⠀⠀⠀⠀⠀⠀⠀⠀⠀⠀⠀⠀⠀⠀⠀⠀⠀⠀⠀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⠀⠀⠀⠀⠀⠀⠀⠈⠛⢿⣷⠿⠿⣿⢣⡦⠂⠃⡘⡺⠿⠿⣟⣿⢿⣏⠒⡙⣶⠷⠻⠟⠛⡛⠻⣵⣇⠀⠀⠀⠀⠀⠀⠀⠀⠀⠀⠀⠀⠀⠀⠀⠀⠀⠀⠀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⠀⠀⠀⠀⠀⠀⠀⠀⠀⠀⠀⠀⠀⠀⠀⠀⠀⠀⠹⠠⢰⠀⢨⣷⣆⡀⡦⣠⡠⠆⡀⡀⠀⠁⣀⣾⣭⣢⡀⡀⣀⣀⠀⠀⠀⠀⠀⠀⠀⠀⠀⠀⠀⠀⠀⠀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⠀⠀⠀⠀⠀⠀⠀⠀⠀⠀⠀⠀⠀⠀⠀⠀⠀⠀⠈⠞⢆⠍⢙⠿⠿⠅⡣⢐⠐⠐⢐⠂⠀⡆⡉⢽⣻⢾⢀⡀⠉⢢⠀⠀⠀⠀⠀⠀⠀⠀⠀⠀⠀⠀⠀⠀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⠀⠀⠀⠀⠀⠀⠀⠀⠀⠀⠀⠀⠀⠀⢀⣤⣦⠀⢠⣌⡁⠀⢄⢿⠑⠔⠲⠀⡴⠀⠀⠀⠈⠲⣡⢴⢷⠀⢀⠓⢄⣻⡶⠒⢈⠀⠀⠀⠀⠀⠀⠀⠀⠀⠀⠀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⠀⠀⠀⠀⠀⠀⠀⠀⠀⠀⠀⠀⠀⠀⢘⡳⣥⣀⡼⢿⣧⢌⣐⢾⡠⡄⠢⠀⠀⠀⠀⠢⢌⠓⢄⡐⠓⢚⠆⠨⠢⠃⠚⢿⡃⢀⠠⠀⠀⠀⠀⠀⠀⠀⠀⠀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⠀⠀⠀⠀⠀⠀⠀⠀⠀⠀⠀⠀⠀⡀⠁⢈⠌⠛⠿⢹⡌⠘⠻⠋⣂⠢⡐⠀⠀⠀⠀⠀⠀⠀⢩⠀⠑⠈⠀⡀⠀⠙⡀⠉⠺⠂⡗⠂⠀⠀⠀⠀⠀⠀⠀⠀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⠀⠀⠀⠀⠀⠀⠀⠀⠀⠀⠀⠀⠓⡠⠆⣄⡽⢧⠛⠐⠄⠁⠐⠴⠑⠀⠀⠀⠀⠀⠀⠀⠀⠈⣘⠂⠀⠀⢀⠈⢂⣁⣐⢠⡀⠀⡠⠀⠀⠀⠀⠀⠀⠀⠀⠀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⠀⠀⠀⠀⠀⠀⠀⠀⠀⠀⠀⠀⠀⢊⠕⠒⣧⢟⡈⠐⡕⠁⠀⠀⠀⠀⠀⠀⠀⠀⠀⠀⠀⠀⠀⠀⠀⠀⠀⠀⠀⠈⠀⠀⠠⠀⠀⠀⠀⠀⠀⠀⠀⠀⠀⠀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⠀⠀⠀⠀⠀⠀⠀⠀⠀⠀⠀⠀⠀⠀⠀⠀⠀⠀⠈⠁⠁⠀⠀⠀⠀⠀⠀⠀⠀⠀⠀⠀⠀⠀⠀⠀⠀⠀⠀⠀⠀⠀⠀⠀⠀⠀⠀⠀⠀⠀⠀⠀⠀⠀⠀⠀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</p:txBody>
      </p:sp>
    </p:spTree>
    <p:extLst>
      <p:ext uri="{BB962C8B-B14F-4D97-AF65-F5344CB8AC3E}">
        <p14:creationId xmlns:p14="http://schemas.microsoft.com/office/powerpoint/2010/main" val="363001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E2B67A9-F09E-B60E-1F1E-E9B5C76B6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9607" y="428064"/>
            <a:ext cx="6429936" cy="6429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/>
              <p:nvPr/>
            </p:nvSpPr>
            <p:spPr>
              <a:xfrm>
                <a:off x="4320754" y="151065"/>
                <a:ext cx="3434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 성분에 로그를 취한 </a:t>
                </a:r>
                <a:r>
                  <a:rPr lang="ko-KR" altLang="en-US" dirty="0" err="1"/>
                  <a:t>히트맵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754" y="151065"/>
                <a:ext cx="3434466" cy="276999"/>
              </a:xfrm>
              <a:prstGeom prst="rect">
                <a:avLst/>
              </a:prstGeom>
              <a:blipFill>
                <a:blip r:embed="rId5"/>
                <a:stretch>
                  <a:fillRect l="-2487" t="-31111" r="-3552" b="-4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29D70F-C041-A0C6-9B9D-37B78C4DE540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전기차 충전소의 수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𝑌</m:t>
                    </m:r>
                    <m:r>
                      <a:rPr lang="ko-KR" altLang="en-US" sz="12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"/>
                      </a:rPr>
                      <m:t>는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다음과 같이 분포하고 있으며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특히 수지구와 기흥구에 밀집되었다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29D70F-C041-A0C6-9B9D-37B78C4DE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646331"/>
              </a:xfrm>
              <a:prstGeom prst="rect">
                <a:avLst/>
              </a:prstGeom>
              <a:blipFill>
                <a:blip r:embed="rId6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99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C153E916-C50C-12A4-5517-42D8A041E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9607" y="428064"/>
            <a:ext cx="6429936" cy="6429936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A905EFE-6C34-1D09-2905-615EC8967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6105" y="603168"/>
            <a:ext cx="1771650" cy="1771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AAEF34-866C-5D46-977A-2B2EBB6F8668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기본적으로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는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𝑌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와 비슷한 위치에 분포되어 있으면서도 훨씬 넓게 퍼져 있는 것을 확인할 수 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각각의 분포는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0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이 아닌 성분만으로 한정했을 때 로그 정규분포와 유사한 형태를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따른다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 OTF" panose="00000500000000000000" pitchFamily="50" charset="-127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이에 따라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독립변수들에는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다음과 같은 로그 변환이 취해질 것이다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 OTF" panose="00000500000000000000" pitchFamily="50" charset="-127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넥슨Lv1고딕 OTF" panose="00000500000000000000" pitchFamily="50" charset="-127"/>
                          <a:cs typeface="+mn-cs"/>
                        </a:rPr>
                        <m:t>←</m:t>
                      </m:r>
                      <m:func>
                        <m:func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ko-KR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  <a:cs typeface="+mn-cs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넥슨Lv1고딕 OTF" panose="00000500000000000000" pitchFamily="50" charset="-127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넥슨Lv1고딕 OTF" panose="00000500000000000000" pitchFamily="50" charset="-127"/>
                                  <a:cs typeface="+mn-cs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kumimoji="0" lang="en-US" altLang="ko-K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넥슨Lv1고딕 OTF" panose="00000500000000000000" pitchFamily="50" charset="-127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넥슨Lv1고딕 OTF" panose="00000500000000000000" pitchFamily="50" charset="-127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altLang="ko-K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넥슨Lv1고딕 OTF" panose="00000500000000000000" pitchFamily="50" charset="-127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 OTF" panose="00000500000000000000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AAEF34-866C-5D46-977A-2B2EBB6F8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2492990"/>
              </a:xfrm>
              <a:prstGeom prst="rect">
                <a:avLst/>
              </a:prstGeom>
              <a:blipFill>
                <a:blip r:embed="rId7"/>
                <a:stretch>
                  <a:fillRect l="-522" t="-244" r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370E72-2F11-0F9A-6FB1-98FA2C284A57}"/>
                  </a:ext>
                </a:extLst>
              </p:cNvPr>
              <p:cNvSpPr txBox="1"/>
              <p:nvPr/>
            </p:nvSpPr>
            <p:spPr>
              <a:xfrm>
                <a:off x="4320754" y="151065"/>
                <a:ext cx="3530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 성분에 로그를 취한 </a:t>
                </a:r>
                <a:r>
                  <a:rPr lang="ko-KR" altLang="en-US" dirty="0" err="1"/>
                  <a:t>히트맵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370E72-2F11-0F9A-6FB1-98FA2C28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754" y="151065"/>
                <a:ext cx="3530325" cy="276999"/>
              </a:xfrm>
              <a:prstGeom prst="rect">
                <a:avLst/>
              </a:prstGeom>
              <a:blipFill>
                <a:blip r:embed="rId9"/>
                <a:stretch>
                  <a:fillRect l="-2418" t="-31111" r="-3282" b="-4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24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독립변수 간에는 공선성이 있음을 짐작할 수 있으며</a:t>
                </a:r>
                <a:r>
                  <a:rPr lang="en-US" altLang="ko-KR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, </a:t>
                </a:r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이 </a:t>
                </a:r>
                <a:r>
                  <a:rPr lang="ko-KR" altLang="en-US" sz="1200" dirty="0" err="1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산점도만으로는</a:t>
                </a:r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"/>
                          </a:rPr>
                          <m:t>𝑋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"/>
                          </a:rPr>
                          <m:t>1</m:t>
                        </m:r>
                      </m:sub>
                    </m:sSub>
                    <m:r>
                      <a:rPr lang="en-US" altLang="ko-KR" sz="12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"/>
                      </a:rPr>
                      <m:t>, 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"/>
                          </a:rPr>
                          <m:t>𝑋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"/>
                          </a:rPr>
                          <m:t>2</m:t>
                        </m:r>
                      </m:sub>
                    </m:sSub>
                    <m:r>
                      <a:rPr lang="en-US" altLang="ko-KR" sz="12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"/>
                      </a:rPr>
                      <m:t>, 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"/>
                          </a:rPr>
                          <m:t>𝑋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으로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"/>
                      </a:rPr>
                      <m:t>𝑌</m:t>
                    </m:r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를 설명하기는 어려워 보인다</a:t>
                </a:r>
                <a:r>
                  <a:rPr lang="en-US" altLang="ko-KR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.</a:t>
                </a:r>
              </a:p>
              <a:p>
                <a:pPr lvl="0" algn="ctr">
                  <a:defRPr/>
                </a:pPr>
                <a:endParaRPr lang="en-US" altLang="ko-KR" sz="1200" dirty="0">
                  <a:solidFill>
                    <a:prstClr val="white"/>
                  </a:solidFill>
                  <a:ea typeface="넥슨Lv1고딕 OTF" panose="00000500000000000000" pitchFamily="50" charset="-127"/>
                </a:endParaRPr>
              </a:p>
              <a:p>
                <a:pPr lvl="0" algn="ctr"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그 첫번째 이유는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 OTF" panose="00000500000000000000" pitchFamily="50" charset="-127"/>
                      </a:rPr>
                      <m:t>h</m:t>
                    </m:r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가 너무 미세한 나머지 공간적인 성질이 크게 무너진 것으로</a:t>
                </a:r>
                <a:r>
                  <a:rPr lang="en-US" altLang="ko-KR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, </a:t>
                </a:r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이후 여러가지</a:t>
                </a:r>
                <a:r>
                  <a:rPr lang="en-US" altLang="ko-KR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 OTF" panose="00000500000000000000" pitchFamily="50" charset="-127"/>
                      </a:rPr>
                      <m:t>h</m:t>
                    </m:r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를 시도한 끝에 행렬의 크기를 </a:t>
                </a:r>
                <a14:m>
                  <m:oMath xmlns:m="http://schemas.openxmlformats.org/officeDocument/2006/math">
                    <m:r>
                      <a:rPr lang="en-US" altLang="ko-KR" sz="1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ko-KR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×50</m:t>
                    </m:r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로 줄여서 분석에 임하게 되었다</a:t>
                </a:r>
                <a:r>
                  <a:rPr lang="en-US" altLang="ko-KR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.</a:t>
                </a:r>
                <a:endParaRPr lang="ko-KR" altLang="en-US" sz="1200" baseline="30000" dirty="0">
                  <a:solidFill>
                    <a:prstClr val="white"/>
                  </a:solidFill>
                  <a:ea typeface="넥슨Lv1고딕 OTF" panose="000005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2123658"/>
              </a:xfrm>
              <a:prstGeom prst="rect">
                <a:avLst/>
              </a:prstGeom>
              <a:blipFill>
                <a:blip r:embed="rId2"/>
                <a:stretch>
                  <a:fillRect t="-287" b="-1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02085F-ACB0-6E03-81FE-1E31026CBE69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AC18B-C0D9-DE26-EFB0-750E304D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11596"/>
            <a:ext cx="6575944" cy="66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2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독립변수들이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𝑌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를 설명하지 못하는 또 다른 이유는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 OTF" panose="00000500000000000000" pitchFamily="50" charset="-127"/>
                        <a:cs typeface="+mn-cs"/>
                      </a:rPr>
                      <m:t>h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에 무관하게 일단 데이터의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볼륨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자체가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크게 다르기 때문이다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실제로 전기차 충전소 주변의 사용자가 비교적 자유롭게 이동할 수 있기 때문에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,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앱 사용량 역시 전기차 충전소를 중심으로 사용자 위치의 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‘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확산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’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이 일어난 결과라고 가정할 수 있다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확산을 묘사하는 수리적 모델로는 열방정식이 널리 알려져 있다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  <a:endParaRPr lang="en-US" altLang="ko-KR" sz="1200" noProof="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2677656"/>
              </a:xfrm>
              <a:prstGeom prst="rect">
                <a:avLst/>
              </a:prstGeom>
              <a:blipFill>
                <a:blip r:embed="rId2"/>
                <a:stretch>
                  <a:fillRect t="-228" b="-9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7C24A5-EE70-000B-B2A6-43F866A9A8F7}"/>
                  </a:ext>
                </a:extLst>
              </p:cNvPr>
              <p:cNvSpPr txBox="1"/>
              <p:nvPr/>
            </p:nvSpPr>
            <p:spPr>
              <a:xfrm>
                <a:off x="5369610" y="1149492"/>
                <a:ext cx="84318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7C24A5-EE70-000B-B2A6-43F866A9A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610" y="1149492"/>
                <a:ext cx="84318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D983242-DEF5-C912-4CD2-CA8F5FFF17BB}"/>
                  </a:ext>
                </a:extLst>
              </p:cNvPr>
              <p:cNvSpPr/>
              <p:nvPr/>
            </p:nvSpPr>
            <p:spPr>
              <a:xfrm>
                <a:off x="3012141" y="3479741"/>
                <a:ext cx="5795048" cy="1295400"/>
              </a:xfrm>
              <a:prstGeom prst="rect">
                <a:avLst/>
              </a:prstGeom>
              <a:noFill/>
              <a:ln w="25400">
                <a:solidFill>
                  <a:srgbClr val="207245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rgbClr val="207245"/>
                    </a:solidFill>
                  </a:rPr>
                  <a:t>1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차원 공간에서 열방정식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ko-KR" i="1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 의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예와 해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D983242-DEF5-C912-4CD2-CA8F5FFF1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41" y="3479741"/>
                <a:ext cx="5795048" cy="1295400"/>
              </a:xfrm>
              <a:prstGeom prst="rect">
                <a:avLst/>
              </a:prstGeom>
              <a:blipFill>
                <a:blip r:embed="rId4"/>
                <a:stretch>
                  <a:fillRect l="-628"/>
                </a:stretch>
              </a:blipFill>
              <a:ln w="25400">
                <a:solidFill>
                  <a:srgbClr val="20724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1A605D9-3702-4775-3375-8E08E71FBDD2}"/>
                  </a:ext>
                </a:extLst>
              </p:cNvPr>
              <p:cNvSpPr/>
              <p:nvPr/>
            </p:nvSpPr>
            <p:spPr>
              <a:xfrm>
                <a:off x="3012141" y="4963813"/>
                <a:ext cx="5795048" cy="1295400"/>
              </a:xfrm>
              <a:prstGeom prst="rect">
                <a:avLst/>
              </a:prstGeom>
              <a:noFill/>
              <a:ln w="25400">
                <a:solidFill>
                  <a:srgbClr val="207245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solidFill>
                      <a:srgbClr val="207245"/>
                    </a:solidFill>
                  </a:rPr>
                  <a:t>다차원 공간에서 열방정식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 의 꼴과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해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0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0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/4</m:t>
                          </m:r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𝑘𝑡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1A605D9-3702-4775-3375-8E08E71FB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41" y="4963813"/>
                <a:ext cx="5795048" cy="1295400"/>
              </a:xfrm>
              <a:prstGeom prst="rect">
                <a:avLst/>
              </a:prstGeom>
              <a:blipFill>
                <a:blip r:embed="rId5"/>
                <a:stretch>
                  <a:fillRect l="-628"/>
                </a:stretch>
              </a:blipFill>
              <a:ln w="25400">
                <a:solidFill>
                  <a:srgbClr val="20724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63486CC-785E-773C-F4AC-35DEED380DD0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 커널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3ABBF-472F-3F97-D0BA-28D1B2880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655" y="289039"/>
            <a:ext cx="2842644" cy="2836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1F51AC-3A19-DECC-3C19-A4DA35A7E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101" y="289039"/>
            <a:ext cx="2842644" cy="284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732B09-EA11-D8F4-E7AD-E06ED0E7326F}"/>
                  </a:ext>
                </a:extLst>
              </p:cNvPr>
              <p:cNvSpPr txBox="1"/>
              <p:nvPr/>
            </p:nvSpPr>
            <p:spPr>
              <a:xfrm>
                <a:off x="7674636" y="460287"/>
                <a:ext cx="1132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ko-KR" altLang="en-US" dirty="0">
                    <a:solidFill>
                      <a:schemeClr val="bg1"/>
                    </a:solidFill>
                  </a:rPr>
                  <a:t>좁게 모인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732B09-EA11-D8F4-E7AD-E06ED0E73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36" y="460287"/>
                <a:ext cx="1132553" cy="276999"/>
              </a:xfrm>
              <a:prstGeom prst="rect">
                <a:avLst/>
              </a:prstGeom>
              <a:blipFill>
                <a:blip r:embed="rId8"/>
                <a:stretch>
                  <a:fillRect l="-11828" t="-28889" r="-6452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AB8B40-489B-3031-BF2F-4C22424EF2BA}"/>
                  </a:ext>
                </a:extLst>
              </p:cNvPr>
              <p:cNvSpPr txBox="1"/>
              <p:nvPr/>
            </p:nvSpPr>
            <p:spPr>
              <a:xfrm>
                <a:off x="4131336" y="460287"/>
                <a:ext cx="1228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ko-KR" altLang="en-US" b="0" dirty="0">
                    <a:solidFill>
                      <a:schemeClr val="bg1"/>
                    </a:solidFill>
                  </a:rPr>
                  <a:t>넓게 퍼진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AB8B40-489B-3031-BF2F-4C22424E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336" y="460287"/>
                <a:ext cx="1228413" cy="276999"/>
              </a:xfrm>
              <a:prstGeom prst="rect">
                <a:avLst/>
              </a:prstGeom>
              <a:blipFill>
                <a:blip r:embed="rId9"/>
                <a:stretch>
                  <a:fillRect l="-10945" t="-28889" r="-3980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84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1963FB-18C6-4617-AF4E-CD958ABD0D44}"/>
              </a:ext>
            </a:extLst>
          </p:cNvPr>
          <p:cNvSpPr txBox="1"/>
          <p:nvPr/>
        </p:nvSpPr>
        <p:spPr>
          <a:xfrm>
            <a:off x="4379513" y="1028343"/>
            <a:ext cx="366157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rgbClr val="207245"/>
                </a:solidFill>
              </a:rPr>
              <a:t>탐색적 데이터 분석</a:t>
            </a:r>
            <a:endParaRPr lang="en-US" altLang="ko-KR" dirty="0">
              <a:solidFill>
                <a:srgbClr val="207245"/>
              </a:solidFill>
            </a:endParaRPr>
          </a:p>
          <a:p>
            <a:pPr lvl="1" algn="just"/>
            <a:r>
              <a:rPr lang="en-US" altLang="ko-KR" dirty="0">
                <a:solidFill>
                  <a:srgbClr val="207245"/>
                </a:solidFill>
              </a:rPr>
              <a:t>1-1. </a:t>
            </a:r>
            <a:r>
              <a:rPr lang="ko-KR" altLang="en-US" dirty="0">
                <a:solidFill>
                  <a:srgbClr val="207245"/>
                </a:solidFill>
              </a:rPr>
              <a:t>현안 문제</a:t>
            </a:r>
            <a:endParaRPr lang="en-US" altLang="ko-KR" dirty="0">
              <a:solidFill>
                <a:srgbClr val="207245"/>
              </a:solidFill>
            </a:endParaRPr>
          </a:p>
          <a:p>
            <a:pPr lvl="1" algn="just"/>
            <a:r>
              <a:rPr lang="en-US" altLang="ko-KR" dirty="0">
                <a:solidFill>
                  <a:srgbClr val="207245"/>
                </a:solidFill>
              </a:rPr>
              <a:t>1-2. </a:t>
            </a:r>
            <a:r>
              <a:rPr lang="ko-KR" altLang="en-US" dirty="0">
                <a:solidFill>
                  <a:srgbClr val="207245"/>
                </a:solidFill>
              </a:rPr>
              <a:t>외부 데이터</a:t>
            </a:r>
            <a:endParaRPr lang="en-US" altLang="ko-KR" dirty="0">
              <a:solidFill>
                <a:srgbClr val="207245"/>
              </a:solidFill>
            </a:endParaRPr>
          </a:p>
          <a:p>
            <a:pPr lvl="1" algn="just"/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2. </a:t>
            </a:r>
            <a:r>
              <a:rPr lang="ko-KR" altLang="en-US" dirty="0">
                <a:solidFill>
                  <a:srgbClr val="207245"/>
                </a:solidFill>
              </a:rPr>
              <a:t>구획 접근법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	2-1. </a:t>
            </a:r>
            <a:r>
              <a:rPr lang="ko-KR" altLang="en-US" dirty="0">
                <a:solidFill>
                  <a:srgbClr val="207245"/>
                </a:solidFill>
              </a:rPr>
              <a:t>행렬화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	2-2. </a:t>
            </a:r>
            <a:r>
              <a:rPr lang="ko-KR" altLang="en-US" dirty="0" err="1">
                <a:solidFill>
                  <a:srgbClr val="207245"/>
                </a:solidFill>
              </a:rPr>
              <a:t>가우시안</a:t>
            </a:r>
            <a:r>
              <a:rPr lang="ko-KR" altLang="en-US" dirty="0">
                <a:solidFill>
                  <a:srgbClr val="207245"/>
                </a:solidFill>
              </a:rPr>
              <a:t> 커널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	2-3. </a:t>
            </a:r>
            <a:r>
              <a:rPr lang="ko-KR" altLang="en-US" dirty="0">
                <a:solidFill>
                  <a:srgbClr val="207245"/>
                </a:solidFill>
              </a:rPr>
              <a:t>입지선정모델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3. </a:t>
            </a:r>
            <a:r>
              <a:rPr lang="ko-KR" altLang="en-US" dirty="0">
                <a:solidFill>
                  <a:srgbClr val="207245"/>
                </a:solidFill>
              </a:rPr>
              <a:t>네트워크 접근법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	3-1. </a:t>
            </a:r>
            <a:r>
              <a:rPr lang="ko-KR" altLang="en-US" dirty="0" err="1">
                <a:solidFill>
                  <a:srgbClr val="207245"/>
                </a:solidFill>
              </a:rPr>
              <a:t>전국표준노드링크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	3-2. </a:t>
            </a:r>
            <a:r>
              <a:rPr lang="ko-KR" altLang="en-US" dirty="0" err="1">
                <a:solidFill>
                  <a:srgbClr val="207245"/>
                </a:solidFill>
              </a:rPr>
              <a:t>중심성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	3-3. GIS </a:t>
            </a:r>
            <a:r>
              <a:rPr lang="ko-KR" altLang="en-US" dirty="0" err="1">
                <a:solidFill>
                  <a:srgbClr val="207245"/>
                </a:solidFill>
              </a:rPr>
              <a:t>크리깅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4. </a:t>
            </a:r>
            <a:r>
              <a:rPr lang="ko-KR" altLang="en-US" dirty="0">
                <a:solidFill>
                  <a:srgbClr val="207245"/>
                </a:solidFill>
              </a:rPr>
              <a:t>시나리오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	4-1. </a:t>
            </a:r>
            <a:r>
              <a:rPr lang="ko-KR" altLang="en-US" dirty="0">
                <a:solidFill>
                  <a:srgbClr val="207245"/>
                </a:solidFill>
              </a:rPr>
              <a:t>모델 비교</a:t>
            </a:r>
            <a:endParaRPr lang="en-US" altLang="ko-KR" dirty="0">
              <a:solidFill>
                <a:srgbClr val="207245"/>
              </a:solidFill>
            </a:endParaRPr>
          </a:p>
          <a:p>
            <a:pPr algn="just"/>
            <a:r>
              <a:rPr lang="en-US" altLang="ko-KR" dirty="0">
                <a:solidFill>
                  <a:srgbClr val="207245"/>
                </a:solidFill>
              </a:rPr>
              <a:t>	4-2. </a:t>
            </a:r>
            <a:r>
              <a:rPr lang="ko-KR" altLang="en-US" dirty="0">
                <a:solidFill>
                  <a:srgbClr val="207245"/>
                </a:solidFill>
              </a:rPr>
              <a:t>시뮬레이션</a:t>
            </a:r>
            <a:endParaRPr lang="en-US" altLang="ko-KR" dirty="0">
              <a:solidFill>
                <a:srgbClr val="207245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BA391C-698E-48E2-8131-8C2DB62E6E4A}"/>
              </a:ext>
            </a:extLst>
          </p:cNvPr>
          <p:cNvSpPr/>
          <p:nvPr/>
        </p:nvSpPr>
        <p:spPr>
          <a:xfrm>
            <a:off x="0" y="0"/>
            <a:ext cx="2333626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7C312-E6FE-4CBF-B40A-552A5A65BB47}"/>
              </a:ext>
            </a:extLst>
          </p:cNvPr>
          <p:cNvSpPr txBox="1"/>
          <p:nvPr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811473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0C4719B-830F-32B0-7FEE-9091E4EA9EB8}"/>
              </a:ext>
            </a:extLst>
          </p:cNvPr>
          <p:cNvCxnSpPr/>
          <p:nvPr/>
        </p:nvCxnSpPr>
        <p:spPr>
          <a:xfrm>
            <a:off x="3247427" y="2747615"/>
            <a:ext cx="5324475" cy="0"/>
          </a:xfrm>
          <a:prstGeom prst="straightConnector1">
            <a:avLst/>
          </a:prstGeom>
          <a:ln w="127000">
            <a:solidFill>
              <a:srgbClr val="20724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열방정식의 해는 형식적으로 모평균이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영벡터고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시점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𝑡</m:t>
                    </m:r>
                  </m:oMath>
                </a14:m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에 따른 공분산 행렬을 가지는 </a:t>
                </a:r>
                <a:r>
                  <a:rPr lang="ko-KR" altLang="en-US" sz="1200" noProof="0" dirty="0" err="1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다변량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정규분포의 조인트 확률밀도함수와 유사하다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noProof="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noProof="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noProof="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noProof="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OpenCV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는 특히 컴퓨터 비전에 특화된 라이브러리로 알려져 있으나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, 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이 경우 행렬 </a:t>
                </a:r>
                <a14:m>
                  <m:oMath xmlns:m="http://schemas.openxmlformats.org/officeDocument/2006/math">
                    <m:r>
                      <a:rPr lang="en-US" altLang="ko-KR" sz="1200" b="0" i="1" noProof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"/>
                      </a:rPr>
                      <m:t>𝑌</m:t>
                    </m:r>
                  </m:oMath>
                </a14:m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를 흑백 이미지로 보고 </a:t>
                </a:r>
                <a:r>
                  <a:rPr lang="ko-KR" altLang="en-US" sz="1200" noProof="0" dirty="0" err="1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가우시안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커널을 적용해서 의도하던 기능을 간단히 구현할 수 있다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3416320"/>
              </a:xfrm>
              <a:prstGeom prst="rect">
                <a:avLst/>
              </a:prstGeom>
              <a:blipFill>
                <a:blip r:embed="rId2"/>
                <a:stretch>
                  <a:fillRect t="-179" b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AEB0CAF-2FAE-0C4D-F992-2F048E7647AF}"/>
                  </a:ext>
                </a:extLst>
              </p:cNvPr>
              <p:cNvSpPr/>
              <p:nvPr/>
            </p:nvSpPr>
            <p:spPr>
              <a:xfrm>
                <a:off x="3012141" y="3479741"/>
                <a:ext cx="5795048" cy="1295400"/>
              </a:xfrm>
              <a:prstGeom prst="rect">
                <a:avLst/>
              </a:prstGeom>
              <a:noFill/>
              <a:ln w="25400">
                <a:solidFill>
                  <a:srgbClr val="207245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rgbClr val="207245"/>
                    </a:solidFill>
                  </a:rPr>
                  <a:t>1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변량 정규분포의 확률밀도 함수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R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AEB0CAF-2FAE-0C4D-F992-2F048E764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41" y="3479741"/>
                <a:ext cx="5795048" cy="1295400"/>
              </a:xfrm>
              <a:prstGeom prst="rect">
                <a:avLst/>
              </a:prstGeom>
              <a:blipFill>
                <a:blip r:embed="rId3"/>
                <a:stretch>
                  <a:fillRect l="-628"/>
                </a:stretch>
              </a:blipFill>
              <a:ln w="25400">
                <a:solidFill>
                  <a:srgbClr val="20724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E932679-D686-DADB-FA31-714A7DFD80AF}"/>
                  </a:ext>
                </a:extLst>
              </p:cNvPr>
              <p:cNvSpPr/>
              <p:nvPr/>
            </p:nvSpPr>
            <p:spPr>
              <a:xfrm>
                <a:off x="3012141" y="4963813"/>
                <a:ext cx="5795048" cy="1295400"/>
              </a:xfrm>
              <a:prstGeom prst="rect">
                <a:avLst/>
              </a:prstGeom>
              <a:noFill/>
              <a:ln w="25400">
                <a:solidFill>
                  <a:srgbClr val="207245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solidFill>
                      <a:srgbClr val="207245"/>
                    </a:solidFill>
                  </a:rPr>
                  <a:t>다변량 정규분포의 조인트 확률밀도함수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ko-KR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2072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solidFill>
                                                <a:srgbClr val="20724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>
                                              <a:solidFill>
                                                <a:srgbClr val="20724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>
                                              <a:solidFill>
                                                <a:srgbClr val="20724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>
                                          <a:solidFill>
                                            <a:srgbClr val="2072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ko-KR" i="1">
                                          <a:solidFill>
                                            <a:srgbClr val="2072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rgbClr val="2072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rgbClr val="2072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ko-KR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ko-KR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ko-KR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E932679-D686-DADB-FA31-714A7DFD8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41" y="4963813"/>
                <a:ext cx="5795048" cy="1295400"/>
              </a:xfrm>
              <a:prstGeom prst="rect">
                <a:avLst/>
              </a:prstGeom>
              <a:blipFill>
                <a:blip r:embed="rId4"/>
                <a:stretch>
                  <a:fillRect l="-628"/>
                </a:stretch>
              </a:blipFill>
              <a:ln w="25400">
                <a:solidFill>
                  <a:srgbClr val="20724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7E08056-B683-0E37-46BB-1DDB8DFB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5" y="4355204"/>
            <a:ext cx="868175" cy="10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6C775D-DF46-4B4D-1DBA-AAFAEE370B3C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 커널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DA6C3-8B69-0326-95CA-DBC6BBA76909}"/>
                  </a:ext>
                </a:extLst>
              </p:cNvPr>
              <p:cNvSpPr txBox="1"/>
              <p:nvPr/>
            </p:nvSpPr>
            <p:spPr>
              <a:xfrm>
                <a:off x="5750173" y="2277409"/>
                <a:ext cx="529568" cy="7386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DA6C3-8B69-0326-95CA-DBC6BBA7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3" y="2277409"/>
                <a:ext cx="529568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E4A0DF4-EF40-1A5F-98A7-380F0364D8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8213" y="572061"/>
            <a:ext cx="1640056" cy="16250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EC9D75-EBC0-272A-6B31-6654C51151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909" y="572066"/>
            <a:ext cx="1632527" cy="1625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AB9D2E-B94F-FAE7-7167-71F412DDC8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9839" y="572061"/>
            <a:ext cx="1640057" cy="16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0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가우시안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커널은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 OTF" panose="00000500000000000000" pitchFamily="50" charset="-127"/>
                        <a:cs typeface="+mn-cs"/>
                      </a:rPr>
                      <m:t>𝜎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에 비례하는 강도로 이미지에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블러를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입히는 방식으로 입히며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이 문제에선 너무 약하지도 않고 너무 과하지도 않은 정도의 노이즈 수준을 찾을 필요가 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 OTF" panose="00000500000000000000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200329"/>
              </a:xfrm>
              <a:prstGeom prst="rect">
                <a:avLst/>
              </a:prstGeom>
              <a:blipFill>
                <a:blip r:embed="rId2"/>
                <a:stretch>
                  <a:fillRect t="-508" b="-30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30534B-43F8-0F03-BC76-F4690AD12569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 커널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6">
                <a:extLst>
                  <a:ext uri="{FF2B5EF4-FFF2-40B4-BE49-F238E27FC236}">
                    <a16:creationId xmlns:a16="http://schemas.microsoft.com/office/drawing/2014/main" id="{ECBC0E45-F546-DBA4-DFAD-6B143C3A461B}"/>
                  </a:ext>
                </a:extLst>
              </p:cNvPr>
              <p:cNvSpPr txBox="1"/>
              <p:nvPr/>
            </p:nvSpPr>
            <p:spPr>
              <a:xfrm>
                <a:off x="4796194" y="1478772"/>
                <a:ext cx="18795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TextBox 16">
                <a:extLst>
                  <a:ext uri="{FF2B5EF4-FFF2-40B4-BE49-F238E27FC236}">
                    <a16:creationId xmlns:a16="http://schemas.microsoft.com/office/drawing/2014/main" id="{ECBC0E45-F546-DBA4-DFAD-6B143C3A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94" y="1478772"/>
                <a:ext cx="187959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7">
                <a:extLst>
                  <a:ext uri="{FF2B5EF4-FFF2-40B4-BE49-F238E27FC236}">
                    <a16:creationId xmlns:a16="http://schemas.microsoft.com/office/drawing/2014/main" id="{77CD354F-F776-3BD5-20E9-99A1D3875152}"/>
                  </a:ext>
                </a:extLst>
              </p:cNvPr>
              <p:cNvSpPr txBox="1"/>
              <p:nvPr/>
            </p:nvSpPr>
            <p:spPr>
              <a:xfrm>
                <a:off x="4800201" y="5748561"/>
                <a:ext cx="18795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" name="TextBox 17">
                <a:extLst>
                  <a:ext uri="{FF2B5EF4-FFF2-40B4-BE49-F238E27FC236}">
                    <a16:creationId xmlns:a16="http://schemas.microsoft.com/office/drawing/2014/main" id="{77CD354F-F776-3BD5-20E9-99A1D3875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01" y="5748561"/>
                <a:ext cx="187959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D6663-745F-2A16-41C5-01EED45A4837}"/>
                  </a:ext>
                </a:extLst>
              </p:cNvPr>
              <p:cNvSpPr txBox="1"/>
              <p:nvPr/>
            </p:nvSpPr>
            <p:spPr>
              <a:xfrm>
                <a:off x="5314403" y="746297"/>
                <a:ext cx="84318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D6663-745F-2A16-41C5-01EED45A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403" y="746297"/>
                <a:ext cx="84318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B9419A-FF40-569B-79CB-AA1E29C839BE}"/>
                  </a:ext>
                </a:extLst>
              </p:cNvPr>
              <p:cNvSpPr txBox="1"/>
              <p:nvPr/>
            </p:nvSpPr>
            <p:spPr>
              <a:xfrm>
                <a:off x="5322418" y="2883781"/>
                <a:ext cx="835165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B9419A-FF40-569B-79CB-AA1E29C83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18" y="2883781"/>
                <a:ext cx="835165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8CF95C98-5AD5-04F7-2D6B-4E839F415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755" y="223456"/>
            <a:ext cx="2080432" cy="20613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9EEC64-C96D-0CAF-62D4-89B842E2E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800" y="223457"/>
            <a:ext cx="2080430" cy="20613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1EFDE2-53DF-176C-213A-B227B4D8C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9800" y="2356191"/>
            <a:ext cx="2080430" cy="207084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272A971-BE46-D9BC-A874-6115EA118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800" y="4503173"/>
            <a:ext cx="2080432" cy="206134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B5F6152-1E45-D48F-688E-C49488C1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680" y="2356190"/>
            <a:ext cx="2090018" cy="20708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31CA11C-9E7B-6C20-3892-F55DD0EA1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680" y="4498423"/>
            <a:ext cx="2090018" cy="2070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6D8F7B-9500-8C4D-68D7-C5977BB6BA8D}"/>
                  </a:ext>
                </a:extLst>
              </p:cNvPr>
              <p:cNvSpPr txBox="1"/>
              <p:nvPr/>
            </p:nvSpPr>
            <p:spPr>
              <a:xfrm>
                <a:off x="5314403" y="5026014"/>
                <a:ext cx="835165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i="1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6D8F7B-9500-8C4D-68D7-C5977BB6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403" y="5026014"/>
                <a:ext cx="835165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75F5E3E7-F3F6-A573-B392-9622E3724A0A}"/>
                  </a:ext>
                </a:extLst>
              </p:cNvPr>
              <p:cNvSpPr txBox="1"/>
              <p:nvPr/>
            </p:nvSpPr>
            <p:spPr>
              <a:xfrm>
                <a:off x="4792186" y="3619519"/>
                <a:ext cx="18795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75F5E3E7-F3F6-A573-B392-9622E3724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86" y="3619519"/>
                <a:ext cx="187959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래픽 16" descr="배지 체크 표시1 단색으로 채워진">
            <a:extLst>
              <a:ext uri="{FF2B5EF4-FFF2-40B4-BE49-F238E27FC236}">
                <a16:creationId xmlns:a16="http://schemas.microsoft.com/office/drawing/2014/main" id="{1A08409B-D6E2-BDD0-F221-D90F92528C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1605" y="3871972"/>
            <a:ext cx="537683" cy="537683"/>
          </a:xfrm>
          <a:prstGeom prst="rect">
            <a:avLst/>
          </a:prstGeom>
        </p:spPr>
      </p:pic>
      <p:pic>
        <p:nvPicPr>
          <p:cNvPr id="19" name="그래픽 18" descr="자극 물질 단색으로 채워진">
            <a:extLst>
              <a:ext uri="{FF2B5EF4-FFF2-40B4-BE49-F238E27FC236}">
                <a16:creationId xmlns:a16="http://schemas.microsoft.com/office/drawing/2014/main" id="{097F7362-1184-49DA-7DD0-CEEBD32F97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11606" y="1731538"/>
            <a:ext cx="537683" cy="537683"/>
          </a:xfrm>
          <a:prstGeom prst="rect">
            <a:avLst/>
          </a:prstGeom>
        </p:spPr>
      </p:pic>
      <p:pic>
        <p:nvPicPr>
          <p:cNvPr id="30" name="그래픽 29" descr="자극 물질 단색으로 채워진">
            <a:extLst>
              <a:ext uri="{FF2B5EF4-FFF2-40B4-BE49-F238E27FC236}">
                <a16:creationId xmlns:a16="http://schemas.microsoft.com/office/drawing/2014/main" id="{CE09B527-E1C0-3BB0-9418-32C1C5178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11606" y="6019895"/>
            <a:ext cx="537683" cy="537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B5E8F5-AF9F-B785-AEF1-2C21AF68E502}"/>
                  </a:ext>
                </a:extLst>
              </p:cNvPr>
              <p:cNvSpPr txBox="1"/>
              <p:nvPr/>
            </p:nvSpPr>
            <p:spPr>
              <a:xfrm>
                <a:off x="3829050" y="240158"/>
                <a:ext cx="9281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b="0" dirty="0">
                    <a:solidFill>
                      <a:schemeClr val="bg1"/>
                    </a:solidFill>
                  </a:rPr>
                  <a:t>로그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B5E8F5-AF9F-B785-AEF1-2C21AF68E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240158"/>
                <a:ext cx="928153" cy="369332"/>
              </a:xfrm>
              <a:prstGeom prst="rect">
                <a:avLst/>
              </a:prstGeom>
              <a:blipFill>
                <a:blip r:embed="rId17"/>
                <a:stretch>
                  <a:fillRect l="-328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0B312B-16BA-C4FF-0F6A-C19A44591A61}"/>
                  </a:ext>
                </a:extLst>
              </p:cNvPr>
              <p:cNvSpPr txBox="1"/>
              <p:nvPr/>
            </p:nvSpPr>
            <p:spPr>
              <a:xfrm>
                <a:off x="8354685" y="240158"/>
                <a:ext cx="3596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0B312B-16BA-C4FF-0F6A-C19A44591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685" y="240158"/>
                <a:ext cx="3596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CCFB59-283A-204B-EED1-A6E928A67E8A}"/>
                  </a:ext>
                </a:extLst>
              </p:cNvPr>
              <p:cNvSpPr txBox="1"/>
              <p:nvPr/>
            </p:nvSpPr>
            <p:spPr>
              <a:xfrm>
                <a:off x="8354685" y="2343926"/>
                <a:ext cx="3596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CCFB59-283A-204B-EED1-A6E928A67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685" y="2343926"/>
                <a:ext cx="3596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01549-6E6D-57C4-5619-F5726A36E48D}"/>
                  </a:ext>
                </a:extLst>
              </p:cNvPr>
              <p:cNvSpPr txBox="1"/>
              <p:nvPr/>
            </p:nvSpPr>
            <p:spPr>
              <a:xfrm>
                <a:off x="8354685" y="4494546"/>
                <a:ext cx="3596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501549-6E6D-57C4-5619-F5726A36E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685" y="4494546"/>
                <a:ext cx="35962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35FB0A-E832-625D-8A30-2D05D1A2092C}"/>
                  </a:ext>
                </a:extLst>
              </p:cNvPr>
              <p:cNvSpPr txBox="1"/>
              <p:nvPr/>
            </p:nvSpPr>
            <p:spPr>
              <a:xfrm>
                <a:off x="3829050" y="2353341"/>
                <a:ext cx="9281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b="0" dirty="0">
                    <a:solidFill>
                      <a:schemeClr val="bg1"/>
                    </a:solidFill>
                  </a:rPr>
                  <a:t>로그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35FB0A-E832-625D-8A30-2D05D1A20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2353341"/>
                <a:ext cx="928153" cy="369332"/>
              </a:xfrm>
              <a:prstGeom prst="rect">
                <a:avLst/>
              </a:prstGeom>
              <a:blipFill>
                <a:blip r:embed="rId21"/>
                <a:stretch>
                  <a:fillRect l="-328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1F2BD5-0862-DD69-F320-5EF322086E41}"/>
                  </a:ext>
                </a:extLst>
              </p:cNvPr>
              <p:cNvSpPr txBox="1"/>
              <p:nvPr/>
            </p:nvSpPr>
            <p:spPr>
              <a:xfrm>
                <a:off x="3829050" y="4500612"/>
                <a:ext cx="9281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b="0" dirty="0">
                    <a:solidFill>
                      <a:schemeClr val="bg1"/>
                    </a:solidFill>
                  </a:rPr>
                  <a:t>로그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1F2BD5-0862-DD69-F320-5EF322086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4500612"/>
                <a:ext cx="928153" cy="369332"/>
              </a:xfrm>
              <a:prstGeom prst="rect">
                <a:avLst/>
              </a:prstGeom>
              <a:blipFill>
                <a:blip r:embed="rId22"/>
                <a:stretch>
                  <a:fillRect l="-328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869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0D1CA8D-3635-0BF0-A0ED-92369C2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664" y="401857"/>
            <a:ext cx="5599016" cy="3634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8F9544-5D9D-E5CA-8EA3-86F52045044D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2889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행렬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</a:rPr>
                  <a:t>에 취해지는 </a:t>
                </a:r>
                <a:r>
                  <a:rPr lang="ko-KR" altLang="en-US" sz="1200" dirty="0" err="1">
                    <a:solidFill>
                      <a:schemeClr val="bg1"/>
                    </a:solidFill>
                  </a:rPr>
                  <a:t>가우시안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 필터의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를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조금씩 올려가며 로그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 OTF" panose="00000500000000000000" pitchFamily="50" charset="-127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 OTF" panose="00000500000000000000" pitchFamily="50" charset="-127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와의 상관계수</a:t>
                </a:r>
                <a:endParaRPr lang="en-US" altLang="ko-KR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ko-KR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cor</m:t>
                      </m:r>
                      <m:d>
                        <m:dPr>
                          <m:ctrlP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000" i="0" dirty="0">
                  <a:solidFill>
                    <a:schemeClr val="bg1"/>
                  </a:solidFill>
                  <a:latin typeface="Times New Roman"/>
                </a:endParaRPr>
              </a:p>
              <a:p>
                <a:pPr lvl="0" algn="ctr"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를 비교해보았다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이는 다음의 최적화 문제를 푸는 것과 같다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.</a:t>
                </a: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</a:rPr>
                          </m:ctrlPr>
                        </m:acc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</a:rPr>
                            <m:t>𝜎</m:t>
                          </m:r>
                        </m:e>
                      </m:acc>
                      <m:r>
                        <a:rPr lang="en-US" altLang="ko-KR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≤10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 OTF" panose="00000500000000000000" pitchFamily="50" charset="-127"/>
                  <a:cs typeface="+mn-cs"/>
                </a:endParaRPr>
              </a:p>
              <a:p>
                <a:pPr lvl="0" algn="ctr">
                  <a:defRPr/>
                </a:pPr>
                <a:endParaRPr lang="en-US" altLang="ko-KR" sz="1200" noProof="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lvl="0" algn="ctr">
                  <a:defRPr/>
                </a:pPr>
                <a:r>
                  <a:rPr kumimoji="0" lang="ko-KR" altLang="en-US" sz="1200" b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그 결과</a:t>
                </a:r>
                <a:r>
                  <a:rPr kumimoji="0" lang="en-US" altLang="ko-KR" sz="1200" b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,</a:t>
                </a:r>
                <a:r>
                  <a:rPr kumimoji="0" lang="ko-KR" altLang="en-US" sz="1200" b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</m:ctrlPr>
                      </m:accPr>
                      <m:e>
                        <m: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𝜎</m:t>
                        </m:r>
                      </m:e>
                    </m:acc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 OTF" panose="00000500000000000000" pitchFamily="50" charset="-127"/>
                        <a:cs typeface="+mn-cs"/>
                      </a:rPr>
                      <m:t>=2.6</m:t>
                    </m:r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과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 OTF" panose="00000500000000000000" pitchFamily="50" charset="-127"/>
                        <a:cs typeface="+mn-cs"/>
                      </a:rPr>
                      <m:t>𝑌</m:t>
                    </m:r>
                    <m:r>
                      <a:rPr lang="ko-KR" altLang="en-US" sz="12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 OTF" panose="00000500000000000000" pitchFamily="50" charset="-127"/>
                      </a:rPr>
                      <m:t>의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 상관관계는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𝜌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 OTF" panose="00000500000000000000" pitchFamily="50" charset="-127"/>
                            <a:cs typeface="+mn-cs"/>
                          </a:rPr>
                          <m:t>𝜎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 OTF" panose="00000500000000000000" pitchFamily="50" charset="-127"/>
                        <a:cs typeface="+mn-cs"/>
                      </a:rPr>
                      <m:t>=.67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로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최적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화된다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 OTF" panose="00000500000000000000" pitchFamily="50" charset="-127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8F9544-5D9D-E5CA-8EA3-86F52045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2889189"/>
              </a:xfrm>
              <a:prstGeom prst="rect">
                <a:avLst/>
              </a:prstGeom>
              <a:blipFill>
                <a:blip r:embed="rId3"/>
                <a:stretch>
                  <a:fillRect t="-211" b="-6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49CED5-28DE-F276-F242-9C73955F58DC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 커널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BCF22E0-6CB4-F58E-63DD-B1F473439234}"/>
              </a:ext>
            </a:extLst>
          </p:cNvPr>
          <p:cNvCxnSpPr/>
          <p:nvPr/>
        </p:nvCxnSpPr>
        <p:spPr>
          <a:xfrm>
            <a:off x="3247427" y="4223056"/>
            <a:ext cx="5324475" cy="0"/>
          </a:xfrm>
          <a:prstGeom prst="straightConnector1">
            <a:avLst/>
          </a:prstGeom>
          <a:ln w="127000">
            <a:solidFill>
              <a:srgbClr val="20724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D9715-C650-57C7-1EB5-F0710233B878}"/>
                  </a:ext>
                </a:extLst>
              </p:cNvPr>
              <p:cNvSpPr txBox="1"/>
              <p:nvPr/>
            </p:nvSpPr>
            <p:spPr>
              <a:xfrm>
                <a:off x="5750173" y="3848704"/>
                <a:ext cx="440505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D9715-C650-57C7-1EB5-F0710233B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3" y="3848704"/>
                <a:ext cx="44050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D111D6B-90F3-EFD5-1CF9-AA3091D9F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213" y="4705453"/>
            <a:ext cx="1640056" cy="16250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383363-8BF6-EA14-53FD-85DE86DB1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09" y="4705458"/>
            <a:ext cx="1632527" cy="16250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CFE7C5-6A8F-8E60-63DF-D4C69A18A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839" y="4705453"/>
            <a:ext cx="1640057" cy="162501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316104-8F7F-70F9-27A5-AB19D595C34A}"/>
              </a:ext>
            </a:extLst>
          </p:cNvPr>
          <p:cNvCxnSpPr>
            <a:cxnSpLocks/>
          </p:cNvCxnSpPr>
          <p:nvPr/>
        </p:nvCxnSpPr>
        <p:spPr>
          <a:xfrm>
            <a:off x="4793109" y="653483"/>
            <a:ext cx="0" cy="3034833"/>
          </a:xfrm>
          <a:prstGeom prst="line">
            <a:avLst/>
          </a:prstGeom>
          <a:ln w="63500">
            <a:solidFill>
              <a:srgbClr val="1E76B4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1B9BDA-5119-5C3E-8CA6-0BEEA549ABA4}"/>
                  </a:ext>
                </a:extLst>
              </p:cNvPr>
              <p:cNvSpPr txBox="1"/>
              <p:nvPr/>
            </p:nvSpPr>
            <p:spPr>
              <a:xfrm rot="16200000">
                <a:off x="2369575" y="1724707"/>
                <a:ext cx="6081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1B9BDA-5119-5C3E-8CA6-0BEEA549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69575" y="1724707"/>
                <a:ext cx="60818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627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455EF25-F01E-6239-E825-0ECF730C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01" y="240612"/>
            <a:ext cx="5228111" cy="3329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A3ED9-1D13-4FDB-97A6-061058C19A6B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한편 주성분분석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(PCA)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은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다변량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데이터를 독립변수들의 선형결합인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‘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주성분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’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으로 재구성하는 기법으로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,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차원축소나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다중공선성의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문제를 회피하는 식으로 널리 사용된다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lvl="0" algn="ctr"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로그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 OTF" panose="00000500000000000000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 OTF" panose="00000500000000000000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의 주성분분석 결과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다중공선성이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탐지되었으며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,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현안 문제에서는 굳이 주성분을 활용하기 보다는 상대적으로 상관계수가 떨어지는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을 배제함으로써 비교적 이해하기 쉬운 관계를 파악하려 한다</a:t>
                </a:r>
                <a:r>
                  <a:rPr lang="en-US" altLang="ko-KR" sz="1200" dirty="0">
                    <a:solidFill>
                      <a:prstClr val="white"/>
                    </a:solidFill>
                    <a:ea typeface="넥슨Lv1고딕 OTF" panose="00000500000000000000" pitchFamily="50" charset="-127"/>
                  </a:rPr>
                  <a:t>.</a:t>
                </a:r>
              </a:p>
              <a:p>
                <a:pPr lvl="0" algn="ctr"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가 음수가 되지 않도록 상수항도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0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으로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픽스한다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A3ED9-1D13-4FDB-97A6-061058C19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3231654"/>
              </a:xfrm>
              <a:prstGeom prst="rect">
                <a:avLst/>
              </a:prstGeom>
              <a:blipFill>
                <a:blip r:embed="rId3"/>
                <a:stretch>
                  <a:fillRect t="-189" r="-1305" b="-5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8223DC2-7F0B-9412-F983-CCD3DF170BF3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입지선정모델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4463042-C3E9-2FDA-F959-8A370F06F7FC}"/>
              </a:ext>
            </a:extLst>
          </p:cNvPr>
          <p:cNvCxnSpPr>
            <a:cxnSpLocks/>
          </p:cNvCxnSpPr>
          <p:nvPr/>
        </p:nvCxnSpPr>
        <p:spPr>
          <a:xfrm rot="5400000">
            <a:off x="5017692" y="-965766"/>
            <a:ext cx="0" cy="3034833"/>
          </a:xfrm>
          <a:prstGeom prst="line">
            <a:avLst/>
          </a:prstGeom>
          <a:ln w="25400">
            <a:solidFill>
              <a:srgbClr val="207245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BAC90E-93FE-2D09-15CF-58EB315C4CE3}"/>
              </a:ext>
            </a:extLst>
          </p:cNvPr>
          <p:cNvSpPr/>
          <p:nvPr/>
        </p:nvSpPr>
        <p:spPr>
          <a:xfrm>
            <a:off x="6535109" y="375437"/>
            <a:ext cx="1291367" cy="352425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다중공선성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97BDD-246E-3682-F709-0A7CCDA0B310}"/>
                  </a:ext>
                </a:extLst>
              </p:cNvPr>
              <p:cNvSpPr txBox="1"/>
              <p:nvPr/>
            </p:nvSpPr>
            <p:spPr>
              <a:xfrm>
                <a:off x="4486489" y="3736885"/>
                <a:ext cx="80647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97BDD-246E-3682-F709-0A7CCDA0B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489" y="3736885"/>
                <a:ext cx="80647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FB765E-CC18-BBC0-3376-DE9469B115E6}"/>
                  </a:ext>
                </a:extLst>
              </p:cNvPr>
              <p:cNvSpPr txBox="1"/>
              <p:nvPr/>
            </p:nvSpPr>
            <p:spPr>
              <a:xfrm>
                <a:off x="2816495" y="3736885"/>
                <a:ext cx="80647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4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FB765E-CC18-BBC0-3376-DE9469B11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5" y="3736885"/>
                <a:ext cx="80647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49DAAE-D725-E4CB-C78F-34DF097DB1FF}"/>
              </a:ext>
            </a:extLst>
          </p:cNvPr>
          <p:cNvCxnSpPr/>
          <p:nvPr/>
        </p:nvCxnSpPr>
        <p:spPr>
          <a:xfrm>
            <a:off x="3135561" y="4649253"/>
            <a:ext cx="0" cy="647700"/>
          </a:xfrm>
          <a:prstGeom prst="straightConnector1">
            <a:avLst/>
          </a:prstGeom>
          <a:ln>
            <a:solidFill>
              <a:srgbClr val="2072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A24F13-7746-1118-9819-91B6E9DA7C7A}"/>
              </a:ext>
            </a:extLst>
          </p:cNvPr>
          <p:cNvCxnSpPr/>
          <p:nvPr/>
        </p:nvCxnSpPr>
        <p:spPr>
          <a:xfrm>
            <a:off x="4821486" y="4649253"/>
            <a:ext cx="0" cy="647700"/>
          </a:xfrm>
          <a:prstGeom prst="straightConnector1">
            <a:avLst/>
          </a:prstGeom>
          <a:ln>
            <a:solidFill>
              <a:srgbClr val="2072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3F9F3B-29A1-6A77-2EA1-E915FA35856E}"/>
                  </a:ext>
                </a:extLst>
              </p:cNvPr>
              <p:cNvSpPr txBox="1"/>
              <p:nvPr/>
            </p:nvSpPr>
            <p:spPr>
              <a:xfrm>
                <a:off x="6156483" y="3736885"/>
                <a:ext cx="80647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3F9F3B-29A1-6A77-2EA1-E915FA358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83" y="3736885"/>
                <a:ext cx="806478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래픽 21" descr="쓰레기 단색으로 채워진">
            <a:extLst>
              <a:ext uri="{FF2B5EF4-FFF2-40B4-BE49-F238E27FC236}">
                <a16:creationId xmlns:a16="http://schemas.microsoft.com/office/drawing/2014/main" id="{4826BBEE-1DEA-925A-D98B-B89307FEEC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57686" y="5501435"/>
            <a:ext cx="400110" cy="40011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399E338-C8E1-7DAB-D4BC-8115B21F628F}"/>
              </a:ext>
            </a:extLst>
          </p:cNvPr>
          <p:cNvCxnSpPr>
            <a:cxnSpLocks/>
          </p:cNvCxnSpPr>
          <p:nvPr/>
        </p:nvCxnSpPr>
        <p:spPr>
          <a:xfrm>
            <a:off x="6559722" y="4649253"/>
            <a:ext cx="0" cy="647700"/>
          </a:xfrm>
          <a:prstGeom prst="straightConnector1">
            <a:avLst/>
          </a:prstGeom>
          <a:ln>
            <a:solidFill>
              <a:srgbClr val="2072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AE0E40-AE2E-0C3D-BBED-598350F8E67F}"/>
                  </a:ext>
                </a:extLst>
              </p:cNvPr>
              <p:cNvSpPr txBox="1"/>
              <p:nvPr/>
            </p:nvSpPr>
            <p:spPr>
              <a:xfrm>
                <a:off x="7826476" y="3736885"/>
                <a:ext cx="80647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4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AE0E40-AE2E-0C3D-BBED-598350F8E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476" y="3736885"/>
                <a:ext cx="806478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래픽 22" descr="쓰레기 단색으로 채워진">
            <a:extLst>
              <a:ext uri="{FF2B5EF4-FFF2-40B4-BE49-F238E27FC236}">
                <a16:creationId xmlns:a16="http://schemas.microsoft.com/office/drawing/2014/main" id="{0A3D8965-0B20-A119-2CE0-BF2C795FA8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9660" y="5501435"/>
            <a:ext cx="400110" cy="40011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69ECEE0-C4E7-7BD3-D23A-34D4E971DDA5}"/>
              </a:ext>
            </a:extLst>
          </p:cNvPr>
          <p:cNvCxnSpPr>
            <a:cxnSpLocks/>
          </p:cNvCxnSpPr>
          <p:nvPr/>
        </p:nvCxnSpPr>
        <p:spPr>
          <a:xfrm>
            <a:off x="8229715" y="4649253"/>
            <a:ext cx="0" cy="647700"/>
          </a:xfrm>
          <a:prstGeom prst="straightConnector1">
            <a:avLst/>
          </a:prstGeom>
          <a:ln>
            <a:solidFill>
              <a:srgbClr val="2072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6791EB-5DDE-1052-DBB7-0BC724A755AA}"/>
                  </a:ext>
                </a:extLst>
              </p:cNvPr>
              <p:cNvSpPr txBox="1"/>
              <p:nvPr/>
            </p:nvSpPr>
            <p:spPr>
              <a:xfrm>
                <a:off x="4154200" y="5501435"/>
                <a:ext cx="14710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6791EB-5DDE-1052-DBB7-0BC724A75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200" y="5501435"/>
                <a:ext cx="1471056" cy="400110"/>
              </a:xfrm>
              <a:prstGeom prst="rect">
                <a:avLst/>
              </a:prstGeom>
              <a:blipFill>
                <a:blip r:embed="rId13"/>
                <a:stretch>
                  <a:fillRect l="-413"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79C568-C7D5-31A4-5446-41AA46F181BF}"/>
                  </a:ext>
                </a:extLst>
              </p:cNvPr>
              <p:cNvSpPr txBox="1"/>
              <p:nvPr/>
            </p:nvSpPr>
            <p:spPr>
              <a:xfrm>
                <a:off x="2957338" y="5501435"/>
                <a:ext cx="5247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79C568-C7D5-31A4-5446-41AA46F18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338" y="5501435"/>
                <a:ext cx="524792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382A3FC-C7BB-63C3-1ED9-FA464E0882FD}"/>
              </a:ext>
            </a:extLst>
          </p:cNvPr>
          <p:cNvCxnSpPr>
            <a:cxnSpLocks/>
          </p:cNvCxnSpPr>
          <p:nvPr/>
        </p:nvCxnSpPr>
        <p:spPr>
          <a:xfrm flipH="1">
            <a:off x="3666683" y="5773203"/>
            <a:ext cx="302964" cy="0"/>
          </a:xfrm>
          <a:prstGeom prst="straightConnector1">
            <a:avLst/>
          </a:prstGeom>
          <a:ln>
            <a:solidFill>
              <a:srgbClr val="2072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02E5A4-1098-FB45-27D9-DA098C53618E}"/>
              </a:ext>
            </a:extLst>
          </p:cNvPr>
          <p:cNvSpPr/>
          <p:nvPr/>
        </p:nvSpPr>
        <p:spPr>
          <a:xfrm>
            <a:off x="2895287" y="5441689"/>
            <a:ext cx="2710903" cy="556512"/>
          </a:xfrm>
          <a:prstGeom prst="rect">
            <a:avLst/>
          </a:prstGeom>
          <a:noFill/>
          <a:ln w="25400">
            <a:solidFill>
              <a:srgbClr val="20724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20724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37CD21-A2F2-278E-8C32-DC44B525AC0A}"/>
              </a:ext>
            </a:extLst>
          </p:cNvPr>
          <p:cNvSpPr txBox="1"/>
          <p:nvPr/>
        </p:nvSpPr>
        <p:spPr>
          <a:xfrm>
            <a:off x="4035192" y="669768"/>
            <a:ext cx="461665" cy="27862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pc="300" dirty="0">
                <a:solidFill>
                  <a:schemeClr val="bg1"/>
                </a:solidFill>
              </a:rPr>
              <a:t>가장 중요한 주성분</a:t>
            </a:r>
            <a:endParaRPr lang="en-US" altLang="ko-KR" spc="300" dirty="0">
              <a:solidFill>
                <a:schemeClr val="bg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664FBFA-26B6-F739-E1EF-9D877812EB28}"/>
              </a:ext>
            </a:extLst>
          </p:cNvPr>
          <p:cNvGrpSpPr/>
          <p:nvPr/>
        </p:nvGrpSpPr>
        <p:grpSpPr>
          <a:xfrm>
            <a:off x="3375083" y="3255956"/>
            <a:ext cx="4807007" cy="328593"/>
            <a:chOff x="3375083" y="3255956"/>
            <a:chExt cx="4807007" cy="3285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7FF113A-FF6C-BDC4-8A70-DC17C9F5B6A8}"/>
                </a:ext>
              </a:extLst>
            </p:cNvPr>
            <p:cNvSpPr/>
            <p:nvPr/>
          </p:nvSpPr>
          <p:spPr>
            <a:xfrm>
              <a:off x="3375083" y="3255956"/>
              <a:ext cx="4807007" cy="311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43554E-6EFF-EAD8-7B27-4C7C30DD2640}"/>
                    </a:ext>
                  </a:extLst>
                </p:cNvPr>
                <p:cNvSpPr txBox="1"/>
                <p:nvPr/>
              </p:nvSpPr>
              <p:spPr>
                <a:xfrm>
                  <a:off x="4055517" y="3307550"/>
                  <a:ext cx="4210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PC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207245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43554E-6EFF-EAD8-7B27-4C7C30DD2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517" y="3307550"/>
                  <a:ext cx="42101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1594" r="-5797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E57E802-397B-E91D-EFF0-C41BF23284CE}"/>
                    </a:ext>
                  </a:extLst>
                </p:cNvPr>
                <p:cNvSpPr txBox="1"/>
                <p:nvPr/>
              </p:nvSpPr>
              <p:spPr>
                <a:xfrm>
                  <a:off x="5615494" y="3307550"/>
                  <a:ext cx="4263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PC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20724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E57E802-397B-E91D-EFF0-C41BF2328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494" y="3307550"/>
                  <a:ext cx="42633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1429" r="-5714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1A8F78C-5ABF-FF3E-E6BE-36C5ABC874DB}"/>
                    </a:ext>
                  </a:extLst>
                </p:cNvPr>
                <p:cNvSpPr txBox="1"/>
                <p:nvPr/>
              </p:nvSpPr>
              <p:spPr>
                <a:xfrm>
                  <a:off x="7180792" y="3307550"/>
                  <a:ext cx="4263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PC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20724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207245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1A8F78C-5ABF-FF3E-E6BE-36C5ABC874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0792" y="3307550"/>
                  <a:ext cx="426335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2857" r="-4286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5838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EF36C-8710-B7E8-ABAB-1A67EBD4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6" y="3842354"/>
            <a:ext cx="2562557" cy="225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F870F9-C2E6-CFEC-D546-FE4407F19337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최종적으로 얻은 회귀모형은 간단한 비선형모델의 꼴을 가진다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로그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넥슨Lv1고딕 OTF" panose="000005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의 회귀계수는 약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 OTF" panose="00000500000000000000" pitchFamily="50" charset="-127"/>
                      </a:rPr>
                      <m:t>1.3</m:t>
                    </m:r>
                  </m:oMath>
                </a14:m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으로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,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그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잔차가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음수라면 추가적으로 전기차 충전소를 설치해야 할 수요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(Demand)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가 있다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F870F9-C2E6-CFEC-D546-FE4407F19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384995"/>
              </a:xfrm>
              <a:prstGeom prst="rect">
                <a:avLst/>
              </a:prstGeom>
              <a:blipFill>
                <a:blip r:embed="rId3"/>
                <a:stretch>
                  <a:fillRect l="-522" t="-441" r="-1044" b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A39BC7-32A0-DCF4-838B-18CDF47BFB7F}"/>
                  </a:ext>
                </a:extLst>
              </p:cNvPr>
              <p:cNvSpPr txBox="1"/>
              <p:nvPr/>
            </p:nvSpPr>
            <p:spPr>
              <a:xfrm>
                <a:off x="3034729" y="307234"/>
                <a:ext cx="55090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3600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600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3600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ko-KR" sz="3600" b="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A39BC7-32A0-DCF4-838B-18CDF47BF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729" y="307234"/>
                <a:ext cx="55090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48EFD71-F9F5-692D-8568-73845EF6D068}"/>
                  </a:ext>
                </a:extLst>
              </p:cNvPr>
              <p:cNvSpPr/>
              <p:nvPr/>
            </p:nvSpPr>
            <p:spPr>
              <a:xfrm>
                <a:off x="3000781" y="1144105"/>
                <a:ext cx="5795048" cy="2253904"/>
              </a:xfrm>
              <a:prstGeom prst="rect">
                <a:avLst/>
              </a:prstGeom>
              <a:noFill/>
              <a:ln w="25400">
                <a:solidFill>
                  <a:srgbClr val="207245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ko-KR" altLang="en-US" dirty="0">
                    <a:solidFill>
                      <a:srgbClr val="207245"/>
                    </a:solidFill>
                  </a:rPr>
                  <a:t>한 구획에 거주자 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가 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693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명이라면</a:t>
                </a:r>
                <a:endParaRPr lang="en-US" altLang="ko-KR" dirty="0">
                  <a:solidFill>
                    <a:srgbClr val="20724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</m:e>
                      </m:func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693)≈1.3×6.54=8.51</m:t>
                      </m:r>
                    </m:oMath>
                  </m:oMathPara>
                </a14:m>
                <a:endParaRPr lang="en-US" altLang="ko-KR" dirty="0">
                  <a:solidFill>
                    <a:srgbClr val="207245"/>
                  </a:solidFill>
                </a:endParaRPr>
              </a:p>
              <a:p>
                <a:r>
                  <a:rPr lang="ko-KR" altLang="en-US" dirty="0" err="1">
                    <a:solidFill>
                      <a:srgbClr val="207245"/>
                    </a:solidFill>
                  </a:rPr>
                  <a:t>으로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,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 모델에 따르면 해당 구획에 전기차 충전소는 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8.51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대 정도 있는 것이 적정하다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.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와 비교한</a:t>
                </a:r>
                <a:endParaRPr lang="en-US" altLang="ko-KR" dirty="0">
                  <a:solidFill>
                    <a:srgbClr val="20724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ko-KR" dirty="0">
                  <a:solidFill>
                    <a:srgbClr val="207245"/>
                  </a:solidFill>
                </a:endParaRPr>
              </a:p>
              <a:p>
                <a:r>
                  <a:rPr lang="ko-KR" altLang="en-US" dirty="0">
                    <a:solidFill>
                      <a:srgbClr val="207245"/>
                    </a:solidFill>
                  </a:rPr>
                  <a:t>가 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0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보다 크다는 것은 충전소가 충분하다는 </a:t>
                </a:r>
                <a:r>
                  <a:rPr lang="ko-KR" altLang="en-US" dirty="0" err="1">
                    <a:solidFill>
                      <a:srgbClr val="207245"/>
                    </a:solidFill>
                  </a:rPr>
                  <a:t>의미고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, 0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보다 작다는 것은 충전소가 부족하다는 의미다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48EFD71-F9F5-692D-8568-73845EF6D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81" y="1144105"/>
                <a:ext cx="5795048" cy="2253904"/>
              </a:xfrm>
              <a:prstGeom prst="rect">
                <a:avLst/>
              </a:prstGeom>
              <a:blipFill>
                <a:blip r:embed="rId5"/>
                <a:stretch>
                  <a:fillRect l="-628" b="-4021"/>
                </a:stretch>
              </a:blipFill>
              <a:ln w="25400">
                <a:solidFill>
                  <a:srgbClr val="20724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BF3269-A15E-98EC-638B-CC0515C30235}"/>
              </a:ext>
            </a:extLst>
          </p:cNvPr>
          <p:cNvSpPr/>
          <p:nvPr/>
        </p:nvSpPr>
        <p:spPr>
          <a:xfrm>
            <a:off x="2695573" y="979055"/>
            <a:ext cx="678311" cy="352425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7F0D66-6586-F7C9-79ED-5C51D6EEDDB1}"/>
              </a:ext>
            </a:extLst>
          </p:cNvPr>
          <p:cNvSpPr/>
          <p:nvPr/>
        </p:nvSpPr>
        <p:spPr>
          <a:xfrm>
            <a:off x="2992275" y="5138457"/>
            <a:ext cx="2569998" cy="352424"/>
          </a:xfrm>
          <a:prstGeom prst="rect">
            <a:avLst/>
          </a:prstGeom>
          <a:noFill/>
          <a:ln w="25400">
            <a:solidFill>
              <a:srgbClr val="20724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20724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A595D0-411F-042F-A82C-BCFEE2A00699}"/>
                  </a:ext>
                </a:extLst>
              </p:cNvPr>
              <p:cNvSpPr txBox="1"/>
              <p:nvPr/>
            </p:nvSpPr>
            <p:spPr>
              <a:xfrm>
                <a:off x="5789275" y="3842354"/>
                <a:ext cx="3006554" cy="2251000"/>
              </a:xfrm>
              <a:prstGeom prst="rect">
                <a:avLst/>
              </a:prstGeom>
              <a:noFill/>
              <a:ln w="25400">
                <a:solidFill>
                  <a:srgbClr val="207245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>
                  <a:defRPr>
                    <a:solidFill>
                      <a:srgbClr val="207245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𝜀</m:t>
                      </m:r>
                      <m:r>
                        <m:rPr>
                          <m:aln/>
                        </m:rP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1.20−8.51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−7.31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ym typeface="Wingdings" panose="05000000000000000000" pitchFamily="2" charset="2"/>
                  </a:rPr>
                  <a:t>충전소 </a:t>
                </a:r>
                <a:r>
                  <a:rPr lang="en-US" altLang="ko-KR" dirty="0">
                    <a:sym typeface="Wingdings" panose="05000000000000000000" pitchFamily="2" charset="2"/>
                  </a:rPr>
                  <a:t>7</a:t>
                </a:r>
                <a:r>
                  <a:rPr lang="ko-KR" altLang="en-US" dirty="0">
                    <a:sym typeface="Wingdings" panose="05000000000000000000" pitchFamily="2" charset="2"/>
                  </a:rPr>
                  <a:t>대 추가 설치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A595D0-411F-042F-A82C-BCFEE2A0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275" y="3842354"/>
                <a:ext cx="3006554" cy="225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rgbClr val="20724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570A697-B2C0-0647-4AE4-E223E764E426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입지선정모델</a:t>
            </a:r>
          </a:p>
        </p:txBody>
      </p:sp>
    </p:spTree>
    <p:extLst>
      <p:ext uri="{BB962C8B-B14F-4D97-AF65-F5344CB8AC3E}">
        <p14:creationId xmlns:p14="http://schemas.microsoft.com/office/powerpoint/2010/main" val="293621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3C360B-0099-BD5E-2257-5B3C00E98510}"/>
              </a:ext>
            </a:extLst>
          </p:cNvPr>
          <p:cNvSpPr/>
          <p:nvPr/>
        </p:nvSpPr>
        <p:spPr>
          <a:xfrm>
            <a:off x="3352799" y="1078868"/>
            <a:ext cx="4441969" cy="23501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90C2F5-2E8C-7E65-43F1-5966C92E0567}"/>
              </a:ext>
            </a:extLst>
          </p:cNvPr>
          <p:cNvSpPr/>
          <p:nvPr/>
        </p:nvSpPr>
        <p:spPr>
          <a:xfrm>
            <a:off x="3352799" y="4213683"/>
            <a:ext cx="4441969" cy="23501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F037F1-855F-891A-98F0-0885D04EC559}"/>
                  </a:ext>
                </a:extLst>
              </p:cNvPr>
              <p:cNvSpPr txBox="1"/>
              <p:nvPr/>
            </p:nvSpPr>
            <p:spPr>
              <a:xfrm>
                <a:off x="2715892" y="294185"/>
                <a:ext cx="5542284" cy="672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ko-KR" sz="3600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36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ko-KR" sz="3600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3600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ko-KR" sz="3600" b="0" i="1" smtClean="0">
                                          <a:solidFill>
                                            <a:srgbClr val="2072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b="0" i="1" smtClean="0">
                                          <a:solidFill>
                                            <a:srgbClr val="2072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sz="3600" b="0" i="1" smtClean="0">
                                          <a:solidFill>
                                            <a:srgbClr val="2072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func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F037F1-855F-891A-98F0-0885D04EC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92" y="294185"/>
                <a:ext cx="5542284" cy="672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1E15AF-FC8C-031C-0D91-99A1A8B6D8AE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입지선정모델</a:t>
            </a: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0FD4DA35-B93D-69F5-5A5F-6BA583F10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334969"/>
              </p:ext>
            </p:extLst>
          </p:nvPr>
        </p:nvGraphicFramePr>
        <p:xfrm>
          <a:off x="161925" y="4490830"/>
          <a:ext cx="2009775" cy="1200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DF0A12-3EE0-39E6-D158-F971CCC40395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음의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잔차가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 수요로 간주된다는 설명은 너무나 어렵고 복잡하기 때문에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,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간단히 다음의 함수를 사용해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‘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수요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’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를 양수로 나타낸다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 OTF" panose="00000500000000000000" pitchFamily="50" charset="-127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넥슨Lv1고딕 OTF" panose="00000500000000000000" pitchFamily="50" charset="-127"/>
                        </a:rPr>
                        <m:t>ReLU</m:t>
                      </m:r>
                      <m:d>
                        <m:dPr>
                          <m:ctrlPr>
                            <a:rPr lang="en-US" altLang="ko-KR" sz="12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2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넥슨Lv1고딕 OTF" panose="00000500000000000000" pitchFamily="50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넥슨Lv1고딕 OTF" panose="00000500000000000000" pitchFamily="50" charset="-127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넥슨Lv1고딕 OTF" panose="00000500000000000000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넥슨Lv1고딕 OTF" panose="00000500000000000000" pitchFamily="50" charset="-127"/>
                                </a:rPr>
                                <m:t>0,</m:t>
                              </m:r>
                              <m:r>
                                <a:rPr lang="en-US" altLang="ko-KR" sz="1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넥슨Lv1고딕 OTF" panose="00000500000000000000" pitchFamily="50" charset="-127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 OTF" panose="00000500000000000000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DF0A12-3EE0-39E6-D158-F971CCC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200329"/>
              </a:xfrm>
              <a:prstGeom prst="rect">
                <a:avLst/>
              </a:prstGeom>
              <a:blipFill>
                <a:blip r:embed="rId6"/>
                <a:stretch>
                  <a:fillRect t="-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DCC3-672A-B92A-25BD-498D3D27BC52}"/>
                  </a:ext>
                </a:extLst>
              </p:cNvPr>
              <p:cNvSpPr txBox="1"/>
              <p:nvPr/>
            </p:nvSpPr>
            <p:spPr>
              <a:xfrm>
                <a:off x="3222768" y="3541255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3600" b="0" i="1">
                    <a:solidFill>
                      <a:srgbClr val="207245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DCC3-672A-B92A-25BD-498D3D27B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768" y="3541255"/>
                <a:ext cx="457200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677CE81-07D9-17BC-9B25-D153F1ECED80}"/>
              </a:ext>
            </a:extLst>
          </p:cNvPr>
          <p:cNvCxnSpPr>
            <a:cxnSpLocks/>
          </p:cNvCxnSpPr>
          <p:nvPr/>
        </p:nvCxnSpPr>
        <p:spPr>
          <a:xfrm>
            <a:off x="6955088" y="2647762"/>
            <a:ext cx="0" cy="407292"/>
          </a:xfrm>
          <a:prstGeom prst="straightConnector1">
            <a:avLst/>
          </a:prstGeom>
          <a:ln>
            <a:solidFill>
              <a:srgbClr val="2072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49F5C07-4B93-8EE5-8542-1FB29B4AC340}"/>
              </a:ext>
            </a:extLst>
          </p:cNvPr>
          <p:cNvCxnSpPr>
            <a:cxnSpLocks/>
          </p:cNvCxnSpPr>
          <p:nvPr/>
        </p:nvCxnSpPr>
        <p:spPr>
          <a:xfrm flipV="1">
            <a:off x="6955088" y="4781831"/>
            <a:ext cx="0" cy="1285614"/>
          </a:xfrm>
          <a:prstGeom prst="straightConnector1">
            <a:avLst/>
          </a:prstGeom>
          <a:ln>
            <a:solidFill>
              <a:srgbClr val="2072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58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0133DE-5B4B-D19A-280B-DB8F80E32317}"/>
              </a:ext>
            </a:extLst>
          </p:cNvPr>
          <p:cNvSpPr/>
          <p:nvPr/>
        </p:nvSpPr>
        <p:spPr>
          <a:xfrm>
            <a:off x="3038818" y="320127"/>
            <a:ext cx="5373329" cy="19889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FC5D82-5775-42A4-42D6-3703D2569787}"/>
              </a:ext>
            </a:extLst>
          </p:cNvPr>
          <p:cNvSpPr/>
          <p:nvPr/>
        </p:nvSpPr>
        <p:spPr>
          <a:xfrm>
            <a:off x="2550250" y="2699675"/>
            <a:ext cx="6350467" cy="39611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2C37E3-3E72-5687-163D-9D1F554A97D4}"/>
              </a:ext>
            </a:extLst>
          </p:cNvPr>
          <p:cNvSpPr txBox="1"/>
          <p:nvPr/>
        </p:nvSpPr>
        <p:spPr>
          <a:xfrm>
            <a:off x="0" y="3290501"/>
            <a:ext cx="2333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위의 과정을 통해 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demand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를 구한 뒤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해당하는 경위도를 이용해 실제 지역을 확인해 보기로 했다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.</a:t>
            </a:r>
          </a:p>
          <a:p>
            <a:pPr lvl="0" algn="ctr">
              <a:defRPr/>
            </a:pP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위 경위도 근처를 둘러본 결과</a:t>
            </a:r>
            <a:endParaRPr lang="en-US" altLang="ko-KR" sz="1200" dirty="0">
              <a:solidFill>
                <a:prstClr val="white"/>
              </a:solidFill>
              <a:ea typeface="넥슨Lv1고딕"/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공용주차장이 보인다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. 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공용주자창의 특성과 주변 인프라를 고려했을 때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이 주차장을 이용하는 사람은 오래 </a:t>
            </a:r>
            <a:r>
              <a:rPr lang="ko-KR" altLang="en-US" sz="1200" dirty="0" err="1">
                <a:solidFill>
                  <a:prstClr val="white"/>
                </a:solidFill>
                <a:ea typeface="넥슨Lv1고딕"/>
              </a:rPr>
              <a:t>주차해놓을것이라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 예상되고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, </a:t>
            </a:r>
            <a:r>
              <a:rPr lang="ko-KR" altLang="en-US" sz="1200" dirty="0" err="1">
                <a:solidFill>
                  <a:prstClr val="white"/>
                </a:solidFill>
                <a:ea typeface="넥슨Lv1고딕"/>
              </a:rPr>
              <a:t>완속충전기를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 설치하기 </a:t>
            </a:r>
            <a:r>
              <a:rPr lang="ko-KR" altLang="en-US" sz="1200" dirty="0" err="1">
                <a:solidFill>
                  <a:prstClr val="white"/>
                </a:solidFill>
                <a:ea typeface="넥슨Lv1고딕"/>
              </a:rPr>
              <a:t>바람직해보인다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D09DD8-0B74-0BBA-CF51-526BF68174EA}"/>
                  </a:ext>
                </a:extLst>
              </p:cNvPr>
              <p:cNvSpPr txBox="1"/>
              <p:nvPr/>
            </p:nvSpPr>
            <p:spPr>
              <a:xfrm>
                <a:off x="3500039" y="1020402"/>
                <a:ext cx="38550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(127.16, 37.33)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D09DD8-0B74-0BBA-CF51-526BF6817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039" y="1020402"/>
                <a:ext cx="385509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82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0133DE-5B4B-D19A-280B-DB8F80E32317}"/>
              </a:ext>
            </a:extLst>
          </p:cNvPr>
          <p:cNvSpPr/>
          <p:nvPr/>
        </p:nvSpPr>
        <p:spPr>
          <a:xfrm>
            <a:off x="3038818" y="320127"/>
            <a:ext cx="5373329" cy="19889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FC5D82-5775-42A4-42D6-3703D2569787}"/>
              </a:ext>
            </a:extLst>
          </p:cNvPr>
          <p:cNvSpPr/>
          <p:nvPr/>
        </p:nvSpPr>
        <p:spPr>
          <a:xfrm>
            <a:off x="2550250" y="2699675"/>
            <a:ext cx="6350467" cy="39611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F78E-FC65-F590-61AA-7ED058A2796B}"/>
              </a:ext>
            </a:extLst>
          </p:cNvPr>
          <p:cNvSpPr txBox="1"/>
          <p:nvPr/>
        </p:nvSpPr>
        <p:spPr>
          <a:xfrm>
            <a:off x="0" y="3290501"/>
            <a:ext cx="2333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다음 경위도의 지역은 아파트 단지와 상가가 보인다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. 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아파트단지내에는 당연히 거주자들을 대상으로 전기차를 설치하기 좋은 곳이며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상가의 경우는 근처 아파트 거주자가 아닌 고객이 충전소가 </a:t>
            </a:r>
            <a:r>
              <a:rPr lang="ko-KR" altLang="en-US" sz="1200" dirty="0" err="1">
                <a:solidFill>
                  <a:prstClr val="white"/>
                </a:solidFill>
                <a:ea typeface="넥슨Lv1고딕"/>
              </a:rPr>
              <a:t>필요할텐데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,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 상가의 이용자는 대부분 근처 아파트 거주자일 것이다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. 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따라서 아파트 단지내 충전소 개수보다는 적게 </a:t>
            </a:r>
            <a:r>
              <a:rPr lang="ko-KR" altLang="en-US" sz="1200" dirty="0" err="1">
                <a:solidFill>
                  <a:prstClr val="white"/>
                </a:solidFill>
                <a:ea typeface="넥슨Lv1고딕"/>
              </a:rPr>
              <a:t>설치하는게</a:t>
            </a:r>
            <a:r>
              <a:rPr lang="ko-KR" altLang="en-US" sz="1200" dirty="0">
                <a:solidFill>
                  <a:prstClr val="white"/>
                </a:solidFill>
                <a:ea typeface="넥슨Lv1고딕"/>
              </a:rPr>
              <a:t> 바람직하다</a:t>
            </a:r>
            <a:r>
              <a:rPr lang="en-US" altLang="ko-KR" sz="1200" dirty="0">
                <a:solidFill>
                  <a:prstClr val="white"/>
                </a:solidFill>
                <a:ea typeface="넥슨Lv1고딕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4A3370-BEDE-6F4C-215A-3D7374AE7633}"/>
                  </a:ext>
                </a:extLst>
              </p:cNvPr>
              <p:cNvSpPr txBox="1"/>
              <p:nvPr/>
            </p:nvSpPr>
            <p:spPr>
              <a:xfrm>
                <a:off x="3506155" y="1247472"/>
                <a:ext cx="38550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(127.07, 37.24)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4A3370-BEDE-6F4C-215A-3D7374AE7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155" y="1247472"/>
                <a:ext cx="3855094" cy="46166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031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7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3. </a:t>
            </a:r>
            <a:r>
              <a:rPr lang="ko-KR" altLang="en-US" sz="6000" dirty="0"/>
              <a:t>네트워크 접근법</a:t>
            </a:r>
          </a:p>
        </p:txBody>
      </p:sp>
    </p:spTree>
    <p:extLst>
      <p:ext uri="{BB962C8B-B14F-4D97-AF65-F5344CB8AC3E}">
        <p14:creationId xmlns:p14="http://schemas.microsoft.com/office/powerpoint/2010/main" val="3277193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8EE34C-EF3A-87A8-5566-BBBA172BBDB6}"/>
              </a:ext>
            </a:extLst>
          </p:cNvPr>
          <p:cNvGrpSpPr/>
          <p:nvPr/>
        </p:nvGrpSpPr>
        <p:grpSpPr>
          <a:xfrm>
            <a:off x="6951585" y="536596"/>
            <a:ext cx="1907697" cy="1907697"/>
            <a:chOff x="6976327" y="1645128"/>
            <a:chExt cx="1907697" cy="190769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3C8CC51-258D-91E8-DE25-45724A7B928B}"/>
                </a:ext>
              </a:extLst>
            </p:cNvPr>
            <p:cNvSpPr/>
            <p:nvPr/>
          </p:nvSpPr>
          <p:spPr>
            <a:xfrm>
              <a:off x="6976327" y="1645128"/>
              <a:ext cx="1907697" cy="1907697"/>
            </a:xfrm>
            <a:prstGeom prst="roundRect">
              <a:avLst/>
            </a:prstGeom>
            <a:solidFill>
              <a:srgbClr val="207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 descr="연료 단색으로 채워진">
              <a:extLst>
                <a:ext uri="{FF2B5EF4-FFF2-40B4-BE49-F238E27FC236}">
                  <a16:creationId xmlns:a16="http://schemas.microsoft.com/office/drawing/2014/main" id="{9E64C505-B45B-37E6-6C5E-576E5794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2034" y="1690835"/>
              <a:ext cx="1816282" cy="181628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07C589-C50C-D796-94FF-B8F36F67F42C}"/>
              </a:ext>
            </a:extLst>
          </p:cNvPr>
          <p:cNvGrpSpPr/>
          <p:nvPr/>
        </p:nvGrpSpPr>
        <p:grpSpPr>
          <a:xfrm>
            <a:off x="7022034" y="4304732"/>
            <a:ext cx="1907697" cy="1907697"/>
            <a:chOff x="3890227" y="4213316"/>
            <a:chExt cx="1907697" cy="190769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5270A8C-9EAB-6A52-5148-794E0048DB56}"/>
                </a:ext>
              </a:extLst>
            </p:cNvPr>
            <p:cNvSpPr/>
            <p:nvPr/>
          </p:nvSpPr>
          <p:spPr>
            <a:xfrm>
              <a:off x="3890227" y="4213316"/>
              <a:ext cx="1907697" cy="1907697"/>
            </a:xfrm>
            <a:prstGeom prst="roundRect">
              <a:avLst/>
            </a:prstGeom>
            <a:solidFill>
              <a:srgbClr val="207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6045EA-3E87-D799-6239-8A7A03AAC9EA}"/>
                </a:ext>
              </a:extLst>
            </p:cNvPr>
            <p:cNvGrpSpPr/>
            <p:nvPr/>
          </p:nvGrpSpPr>
          <p:grpSpPr>
            <a:xfrm>
              <a:off x="4067236" y="4314573"/>
              <a:ext cx="1553678" cy="1705183"/>
              <a:chOff x="4114799" y="4376381"/>
              <a:chExt cx="1553678" cy="1705183"/>
            </a:xfrm>
          </p:grpSpPr>
          <p:pic>
            <p:nvPicPr>
              <p:cNvPr id="14" name="그래픽 13" descr="전기차 단색으로 채워진">
                <a:extLst>
                  <a:ext uri="{FF2B5EF4-FFF2-40B4-BE49-F238E27FC236}">
                    <a16:creationId xmlns:a16="http://schemas.microsoft.com/office/drawing/2014/main" id="{B99EFDFE-86E6-E3D9-895A-CA33FC9FF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14799" y="51671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그래픽 17" descr="도시 단색으로 채워진">
                <a:extLst>
                  <a:ext uri="{FF2B5EF4-FFF2-40B4-BE49-F238E27FC236}">
                    <a16:creationId xmlns:a16="http://schemas.microsoft.com/office/drawing/2014/main" id="{B5616A5E-B3DB-3AB0-2801-3EDE042AF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47074" y="4376381"/>
                <a:ext cx="1221403" cy="1221403"/>
              </a:xfrm>
              <a:prstGeom prst="rect">
                <a:avLst/>
              </a:prstGeom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61717E2-A11E-88BD-AFDA-2F1C425FD448}"/>
              </a:ext>
            </a:extLst>
          </p:cNvPr>
          <p:cNvGrpSpPr/>
          <p:nvPr/>
        </p:nvGrpSpPr>
        <p:grpSpPr>
          <a:xfrm>
            <a:off x="2586185" y="536596"/>
            <a:ext cx="1907697" cy="1907697"/>
            <a:chOff x="2710010" y="1645128"/>
            <a:chExt cx="1907697" cy="190769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97686AE-1F91-EB29-F320-EB40FF5B25FC}"/>
                </a:ext>
              </a:extLst>
            </p:cNvPr>
            <p:cNvSpPr/>
            <p:nvPr/>
          </p:nvSpPr>
          <p:spPr>
            <a:xfrm>
              <a:off x="2710010" y="1645128"/>
              <a:ext cx="1907697" cy="1907697"/>
            </a:xfrm>
            <a:prstGeom prst="roundRect">
              <a:avLst/>
            </a:prstGeom>
            <a:solidFill>
              <a:srgbClr val="207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래픽 19" descr="남자 집단 단색으로 채워진">
              <a:extLst>
                <a:ext uri="{FF2B5EF4-FFF2-40B4-BE49-F238E27FC236}">
                  <a16:creationId xmlns:a16="http://schemas.microsoft.com/office/drawing/2014/main" id="{8D1A3993-5AA1-85BF-443D-51EEF11D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55717" y="1690835"/>
              <a:ext cx="1816282" cy="181628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A231C5-B520-6C80-2FE8-6C521F321DA8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전국표준노드링크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F34C3-F935-7045-8EBC-D580D8F1005A}"/>
              </a:ext>
            </a:extLst>
          </p:cNvPr>
          <p:cNvSpPr txBox="1"/>
          <p:nvPr/>
        </p:nvSpPr>
        <p:spPr>
          <a:xfrm>
            <a:off x="0" y="3290501"/>
            <a:ext cx="2333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지금까지는 제공 데이터를 근거로 실제 전기차 충전소의 수를 예측하는 문제로 바꿔서 접근했다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white"/>
              </a:solidFill>
              <a:latin typeface="Times New Roman"/>
              <a:ea typeface="넥슨Lv1고딕 OTF" panose="00000500000000000000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그러나 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‘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열방정식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’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의 가정에서 언급했던 것처럼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사실 이 관계는 이미 존재하는 충전소 근방에서 충전소 앱을 사용하기 때문에  인과관계가 역전되어 있다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  <a:p>
            <a:pPr algn="ctr">
              <a:defRPr/>
            </a:pPr>
            <a:endParaRPr lang="en-US" altLang="ko-KR" sz="1200" dirty="0">
              <a:solidFill>
                <a:prstClr val="white"/>
              </a:solidFill>
              <a:latin typeface="Times New Roman"/>
              <a:ea typeface="넥슨Lv1고딕 OTF" panose="00000500000000000000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도시구조를 반영한 본질적인 수요의 모델링이 필요하다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030F27E-2C82-8FEF-BDB7-01ED1130444B}"/>
              </a:ext>
            </a:extLst>
          </p:cNvPr>
          <p:cNvGrpSpPr/>
          <p:nvPr/>
        </p:nvGrpSpPr>
        <p:grpSpPr>
          <a:xfrm>
            <a:off x="4637442" y="828871"/>
            <a:ext cx="2170582" cy="1323146"/>
            <a:chOff x="4637442" y="847617"/>
            <a:chExt cx="2170582" cy="1323146"/>
          </a:xfrm>
        </p:grpSpPr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F471A088-96D1-774E-E5D8-6D1ED5C0C2A3}"/>
                </a:ext>
              </a:extLst>
            </p:cNvPr>
            <p:cNvSpPr/>
            <p:nvPr/>
          </p:nvSpPr>
          <p:spPr>
            <a:xfrm flipH="1">
              <a:off x="4637442" y="1335678"/>
              <a:ext cx="1685544" cy="835085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인과관계</a:t>
              </a: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F0B0448-4E8D-2AE1-F752-5BA4D1E05DDA}"/>
                </a:ext>
              </a:extLst>
            </p:cNvPr>
            <p:cNvSpPr/>
            <p:nvPr/>
          </p:nvSpPr>
          <p:spPr>
            <a:xfrm>
              <a:off x="5122480" y="847617"/>
              <a:ext cx="1685544" cy="835085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상관관계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8F8B2A-741C-4BC5-CF75-1B7B359B7DF0}"/>
              </a:ext>
            </a:extLst>
          </p:cNvPr>
          <p:cNvSpPr/>
          <p:nvPr/>
        </p:nvSpPr>
        <p:spPr>
          <a:xfrm>
            <a:off x="2586183" y="195295"/>
            <a:ext cx="1907698" cy="34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07245"/>
                </a:solidFill>
              </a:rPr>
              <a:t>사용자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DAB793-9973-2604-6FE2-56FFBCC533FE}"/>
              </a:ext>
            </a:extLst>
          </p:cNvPr>
          <p:cNvSpPr/>
          <p:nvPr/>
        </p:nvSpPr>
        <p:spPr>
          <a:xfrm>
            <a:off x="6951584" y="195295"/>
            <a:ext cx="1907698" cy="34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07245"/>
                </a:solidFill>
              </a:rPr>
              <a:t>충전소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8FA81E-4820-E80D-EEB9-FD36F360DB87}"/>
              </a:ext>
            </a:extLst>
          </p:cNvPr>
          <p:cNvSpPr/>
          <p:nvPr/>
        </p:nvSpPr>
        <p:spPr>
          <a:xfrm>
            <a:off x="7022034" y="6211679"/>
            <a:ext cx="1907698" cy="34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07245"/>
                </a:solidFill>
              </a:rPr>
              <a:t>도시구조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1BCC1B3-B705-9C59-39DB-675F21952C7F}"/>
              </a:ext>
            </a:extLst>
          </p:cNvPr>
          <p:cNvSpPr/>
          <p:nvPr/>
        </p:nvSpPr>
        <p:spPr>
          <a:xfrm rot="5400000" flipH="1">
            <a:off x="7133109" y="2956969"/>
            <a:ext cx="1685544" cy="83508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본질적 수요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3B50C63-75FE-0DE2-98E7-5E955A8FB96C}"/>
              </a:ext>
            </a:extLst>
          </p:cNvPr>
          <p:cNvSpPr/>
          <p:nvPr/>
        </p:nvSpPr>
        <p:spPr>
          <a:xfrm>
            <a:off x="2913797" y="3150570"/>
            <a:ext cx="3447290" cy="2308324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207245"/>
                </a:solidFill>
              </a:rPr>
              <a:t>현재의 사용량을 뛰어넘어 미래의 수요를 대비할 아이디어 필요</a:t>
            </a:r>
            <a:endParaRPr lang="en-US" altLang="ko-KR" sz="3200" dirty="0">
              <a:solidFill>
                <a:srgbClr val="2072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9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1. </a:t>
            </a:r>
            <a:r>
              <a:rPr lang="ko-KR" altLang="en-US" sz="6000" dirty="0"/>
              <a:t>탐색적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401133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A1F8D2-2196-E11E-2A54-12D0E99B14F4}"/>
              </a:ext>
            </a:extLst>
          </p:cNvPr>
          <p:cNvSpPr txBox="1"/>
          <p:nvPr/>
        </p:nvSpPr>
        <p:spPr>
          <a:xfrm>
            <a:off x="0" y="3290501"/>
            <a:ext cx="2333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도시 구조를 잘 설명하는 대표적인 후보로 도로망이 있으며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전국표준노드링크에서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 행정동 경계에 따라 용인시의 도로망만 추출해 사용하려 한다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397DE-76E6-85AC-6D4B-0AC6EE06EBD7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전국표준노드링크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5A559F86-8976-1B6D-0EA0-8075717EF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724882"/>
              </p:ext>
            </p:extLst>
          </p:nvPr>
        </p:nvGraphicFramePr>
        <p:xfrm>
          <a:off x="306201" y="5006883"/>
          <a:ext cx="1721224" cy="1543424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778674191"/>
                    </a:ext>
                  </a:extLst>
                </a:gridCol>
              </a:tblGrid>
              <a:tr h="38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노드 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05049"/>
                  </a:ext>
                </a:extLst>
              </a:tr>
              <a:tr h="385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2,614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834201"/>
                  </a:ext>
                </a:extLst>
              </a:tr>
              <a:tr h="38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링크 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549585"/>
                  </a:ext>
                </a:extLst>
              </a:tr>
              <a:tr h="385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3,418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819191"/>
                  </a:ext>
                </a:extLst>
              </a:tr>
            </a:tbl>
          </a:graphicData>
        </a:graphic>
      </p:graphicFrame>
      <p:pic>
        <p:nvPicPr>
          <p:cNvPr id="13" name="그래픽 12">
            <a:extLst>
              <a:ext uri="{FF2B5EF4-FFF2-40B4-BE49-F238E27FC236}">
                <a16:creationId xmlns:a16="http://schemas.microsoft.com/office/drawing/2014/main" id="{6304C1DB-1542-0317-9F9F-376ABB576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841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66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C9702-F1B1-A524-714F-969014A3780B}"/>
              </a:ext>
            </a:extLst>
          </p:cNvPr>
          <p:cNvSpPr/>
          <p:nvPr/>
        </p:nvSpPr>
        <p:spPr>
          <a:xfrm rot="1175576">
            <a:off x="8068515" y="2084051"/>
            <a:ext cx="752476" cy="352425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FBE7F-AE4A-391A-9626-F78B67EEE07D}"/>
              </a:ext>
            </a:extLst>
          </p:cNvPr>
          <p:cNvSpPr txBox="1"/>
          <p:nvPr/>
        </p:nvSpPr>
        <p:spPr>
          <a:xfrm>
            <a:off x="0" y="3290501"/>
            <a:ext cx="23336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도로망 그 자체로는 어떤 곳에 충전소가 필요한지를 말하기 어렵기 때문에 정형 데이터로 바꿔줄 필요가 있다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white"/>
              </a:solidFill>
              <a:latin typeface="Times New Roman"/>
              <a:ea typeface="넥슨Lv1고딕 OTF" panose="00000500000000000000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네트워크에서 어떤 노드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위치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가 중요한 노드인지 평가하는 척도로써 여러가지 중심성을 소개한다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수식 그 자체보다는 이들이 가지는 직관적인 의미가 중요하다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9499F88-86C6-C5FA-8327-E40AF9A588E6}"/>
                  </a:ext>
                </a:extLst>
              </p:cNvPr>
              <p:cNvSpPr/>
              <p:nvPr/>
            </p:nvSpPr>
            <p:spPr>
              <a:xfrm>
                <a:off x="2690813" y="461963"/>
                <a:ext cx="6048375" cy="5934075"/>
              </a:xfrm>
              <a:prstGeom prst="rect">
                <a:avLst/>
              </a:prstGeom>
              <a:noFill/>
              <a:ln w="25400">
                <a:solidFill>
                  <a:srgbClr val="207245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rgbClr val="207245"/>
                    </a:solidFill>
                  </a:rPr>
                  <a:t>정의</a:t>
                </a:r>
                <a:r>
                  <a:rPr lang="en-US" altLang="ko-KR" b="1" dirty="0">
                    <a:solidFill>
                      <a:srgbClr val="207245"/>
                    </a:solidFill>
                  </a:rPr>
                  <a:t>.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 주어진 네트워크에서 노드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 를 경유하면서 노드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 를 잇는 경로 중 가장 짧은 거리를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이라 나타내고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경유할 노드가 없으면 간단히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207245"/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이라 하자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.</a:t>
                </a:r>
              </a:p>
              <a:p>
                <a:endParaRPr lang="en-US" altLang="ko-KR" dirty="0">
                  <a:solidFill>
                    <a:srgbClr val="207245"/>
                  </a:solidFill>
                </a:endParaRPr>
              </a:p>
              <a:p>
                <a:r>
                  <a:rPr lang="ko-KR" altLang="en-US" b="1" dirty="0">
                    <a:solidFill>
                      <a:srgbClr val="207245"/>
                    </a:solidFill>
                  </a:rPr>
                  <a:t>매개중심성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: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망에서 이동할 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를 거쳐야하는 정도를 측정하며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높으면 교통의 요지로 간주할 수 있다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.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bc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dirty="0">
                  <a:solidFill>
                    <a:srgbClr val="207245"/>
                  </a:solidFill>
                </a:endParaRPr>
              </a:p>
              <a:p>
                <a:endParaRPr lang="en-US" altLang="ko-KR" dirty="0">
                  <a:solidFill>
                    <a:srgbClr val="207245"/>
                  </a:solidFill>
                </a:endParaRPr>
              </a:p>
              <a:p>
                <a:r>
                  <a:rPr lang="ko-KR" altLang="en-US" b="1" dirty="0">
                    <a:solidFill>
                      <a:srgbClr val="207245"/>
                    </a:solidFill>
                  </a:rPr>
                  <a:t>근접중심성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: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망에서 다른 노드로 얼마나 가까운지를 측정하며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높으면 접근성이 좋은 것으로 간주할 수 있다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cc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2072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dirty="0">
                  <a:solidFill>
                    <a:srgbClr val="207245"/>
                  </a:solidFill>
                </a:endParaRPr>
              </a:p>
              <a:p>
                <a:endParaRPr lang="en-US" altLang="ko-KR" dirty="0">
                  <a:solidFill>
                    <a:srgbClr val="207245"/>
                  </a:solidFill>
                </a:endParaRPr>
              </a:p>
              <a:p>
                <a:r>
                  <a:rPr lang="ko-KR" altLang="en-US" b="1" dirty="0" err="1">
                    <a:solidFill>
                      <a:srgbClr val="207245"/>
                    </a:solidFill>
                  </a:rPr>
                  <a:t>고유벡터중심성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: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망에서의 영향도를 측정하며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높으면 네트워크에서 영향력이 강한 것으로 간주할 수 있다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. 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네트워크의 인접행렬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의 </a:t>
                </a:r>
                <a:r>
                  <a:rPr lang="ko-KR" altLang="en-US" dirty="0" err="1">
                    <a:solidFill>
                      <a:srgbClr val="207245"/>
                    </a:solidFill>
                  </a:rPr>
                  <a:t>고유값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 중 절대값이 가장 큰 </a:t>
                </a:r>
                <a:r>
                  <a:rPr lang="ko-KR" altLang="en-US" dirty="0" err="1">
                    <a:solidFill>
                      <a:srgbClr val="207245"/>
                    </a:solidFill>
                  </a:rPr>
                  <a:t>고유값에</a:t>
                </a:r>
                <a:r>
                  <a:rPr lang="ko-KR" altLang="en-US" dirty="0">
                    <a:solidFill>
                      <a:srgbClr val="207245"/>
                    </a:solidFill>
                  </a:rPr>
                  <a:t> 대응되는 고유벡터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 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07245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 dirty="0">
                    <a:solidFill>
                      <a:srgbClr val="207245"/>
                    </a:solidFill>
                  </a:rPr>
                  <a:t>번째 성분으로써 정의된다</a:t>
                </a:r>
                <a:r>
                  <a:rPr lang="en-US" altLang="ko-KR" dirty="0">
                    <a:solidFill>
                      <a:srgbClr val="207245"/>
                    </a:solidFill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ec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solidFill>
                                    <a:srgbClr val="207245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9499F88-86C6-C5FA-8327-E40AF9A58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813" y="461963"/>
                <a:ext cx="6048375" cy="5934075"/>
              </a:xfrm>
              <a:prstGeom prst="rect">
                <a:avLst/>
              </a:prstGeom>
              <a:blipFill>
                <a:blip r:embed="rId3"/>
                <a:stretch>
                  <a:fillRect l="-602" r="-2006"/>
                </a:stretch>
              </a:blipFill>
              <a:ln w="25400">
                <a:solidFill>
                  <a:srgbClr val="20724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BE9409-2EC9-F708-6424-4868E479DF23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중심성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652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래픽 42">
            <a:extLst>
              <a:ext uri="{FF2B5EF4-FFF2-40B4-BE49-F238E27FC236}">
                <a16:creationId xmlns:a16="http://schemas.microsoft.com/office/drawing/2014/main" id="{7AB36043-36E3-8BC6-A631-D9A7BFFA8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8194" y="569257"/>
            <a:ext cx="2857500" cy="28575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2DA393D6-2231-5000-FC9B-675900CA1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5694" y="569258"/>
            <a:ext cx="2859742" cy="2859742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25EAB23F-F4C4-9A14-2E27-E69BD4EBE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5952" y="3429000"/>
            <a:ext cx="2859742" cy="2859742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E2096C11-3537-923C-5646-A07DACC9C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5694" y="3428999"/>
            <a:ext cx="2859742" cy="28597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806A8D-5C4B-737F-FB7B-A61232CF3D1E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중심성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082B84-717D-1FCA-2E92-EC2D4B8DB9CC}"/>
              </a:ext>
            </a:extLst>
          </p:cNvPr>
          <p:cNvSpPr txBox="1"/>
          <p:nvPr/>
        </p:nvSpPr>
        <p:spPr>
          <a:xfrm>
            <a:off x="0" y="3290501"/>
            <a:ext cx="2333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각 노드에 부여된 중심성에 따라 투명도를 주어 그린 </a:t>
            </a:r>
            <a:r>
              <a:rPr lang="ko-KR" altLang="en-US" sz="1200" dirty="0" err="1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산점도로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진할수록 중심성이 강하다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white"/>
              </a:solidFill>
              <a:latin typeface="Times New Roman"/>
              <a:ea typeface="넥슨Lv1고딕 OTF" panose="00000500000000000000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원본 네트워크와 세가지 중심성을 비교해보면 근접중심성은 위치 정보 자체와 차이점이 거의 없으며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고유중심성은 오로지 수지구에만 몰려 있는 것을 확인할 수 있다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white"/>
              </a:solidFill>
              <a:latin typeface="Times New Roman"/>
              <a:ea typeface="넥슨Lv1고딕 OTF" panose="00000500000000000000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그에 비해 매개중심성은 교통의 요지라는 직관적인 의미와 더불어 네트워크의 숨은 특징을 잘 표현할 것으로 보인다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08DC2D-C97F-320A-9833-E4846A5BC194}"/>
              </a:ext>
            </a:extLst>
          </p:cNvPr>
          <p:cNvSpPr/>
          <p:nvPr/>
        </p:nvSpPr>
        <p:spPr>
          <a:xfrm>
            <a:off x="7696570" y="149038"/>
            <a:ext cx="1357783" cy="352425"/>
          </a:xfrm>
          <a:prstGeom prst="rect">
            <a:avLst/>
          </a:prstGeom>
          <a:solidFill>
            <a:schemeClr val="bg1"/>
          </a:solidFill>
          <a:ln w="25400"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07245"/>
                </a:solidFill>
              </a:rPr>
              <a:t>매개중심성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41D7B3-0345-63FD-6873-0BDB09F93893}"/>
              </a:ext>
            </a:extLst>
          </p:cNvPr>
          <p:cNvSpPr/>
          <p:nvPr/>
        </p:nvSpPr>
        <p:spPr>
          <a:xfrm>
            <a:off x="2438401" y="149038"/>
            <a:ext cx="1357783" cy="352425"/>
          </a:xfrm>
          <a:prstGeom prst="rect">
            <a:avLst/>
          </a:prstGeom>
          <a:solidFill>
            <a:schemeClr val="bg1"/>
          </a:solidFill>
          <a:ln w="25400"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207245"/>
                </a:solidFill>
              </a:rPr>
              <a:t>네트워크</a:t>
            </a:r>
            <a:endParaRPr lang="ko-KR" altLang="en-US" dirty="0">
              <a:solidFill>
                <a:srgbClr val="20724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759D9E-F59E-931A-F5FB-8ECE4581E585}"/>
              </a:ext>
            </a:extLst>
          </p:cNvPr>
          <p:cNvSpPr/>
          <p:nvPr/>
        </p:nvSpPr>
        <p:spPr>
          <a:xfrm>
            <a:off x="2438401" y="6356536"/>
            <a:ext cx="1357783" cy="352425"/>
          </a:xfrm>
          <a:prstGeom prst="rect">
            <a:avLst/>
          </a:prstGeom>
          <a:solidFill>
            <a:schemeClr val="bg1"/>
          </a:solidFill>
          <a:ln w="25400"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07245"/>
                </a:solidFill>
              </a:rPr>
              <a:t>근접중심성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DC6C9C-BB4B-63E7-14EC-9A5AB8CA87C5}"/>
              </a:ext>
            </a:extLst>
          </p:cNvPr>
          <p:cNvSpPr/>
          <p:nvPr/>
        </p:nvSpPr>
        <p:spPr>
          <a:xfrm>
            <a:off x="7696570" y="6356536"/>
            <a:ext cx="1357783" cy="352425"/>
          </a:xfrm>
          <a:prstGeom prst="rect">
            <a:avLst/>
          </a:prstGeom>
          <a:solidFill>
            <a:schemeClr val="bg1"/>
          </a:solidFill>
          <a:ln w="25400"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07245"/>
                </a:solidFill>
              </a:rPr>
              <a:t>고유중심성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E3F68AF-CB3D-3581-A5F9-99F4D2DEC5C8}"/>
              </a:ext>
            </a:extLst>
          </p:cNvPr>
          <p:cNvSpPr/>
          <p:nvPr/>
        </p:nvSpPr>
        <p:spPr>
          <a:xfrm rot="1175576">
            <a:off x="8068515" y="2084051"/>
            <a:ext cx="752476" cy="352425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08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850F18-69A0-569D-6EB0-3FAF8A264344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중심성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2BF1495-E08B-D852-2D1F-315EF11B80F1}"/>
              </a:ext>
            </a:extLst>
          </p:cNvPr>
          <p:cNvGrpSpPr/>
          <p:nvPr/>
        </p:nvGrpSpPr>
        <p:grpSpPr>
          <a:xfrm>
            <a:off x="2495114" y="90365"/>
            <a:ext cx="6496486" cy="3239992"/>
            <a:chOff x="2495114" y="90365"/>
            <a:chExt cx="6496486" cy="32399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EA99B09-17D5-3860-3FD9-4192C423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114" y="143051"/>
              <a:ext cx="3036109" cy="303610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CD7BD0-6A16-85B1-58D9-648AACDD3A73}"/>
                </a:ext>
              </a:extLst>
            </p:cNvPr>
            <p:cNvSpPr/>
            <p:nvPr/>
          </p:nvSpPr>
          <p:spPr>
            <a:xfrm>
              <a:off x="4173440" y="230404"/>
              <a:ext cx="1357783" cy="352425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충전소 위치</a:t>
              </a:r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2BE248D4-46E2-50B6-E870-F4B1A56C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1608" y="90365"/>
              <a:ext cx="3239992" cy="323999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912F6E-82A6-8AF1-CBDA-F0AEE5BCB0E9}"/>
                </a:ext>
              </a:extLst>
            </p:cNvPr>
            <p:cNvSpPr/>
            <p:nvPr/>
          </p:nvSpPr>
          <p:spPr>
            <a:xfrm>
              <a:off x="7584477" y="230404"/>
              <a:ext cx="1357783" cy="352425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207245"/>
                  </a:solidFill>
                </a:rPr>
                <a:t>매개 </a:t>
              </a:r>
              <a:r>
                <a:rPr lang="ko-KR" altLang="en-US" dirty="0" err="1">
                  <a:solidFill>
                    <a:srgbClr val="207245"/>
                  </a:solidFill>
                </a:rPr>
                <a:t>중심성</a:t>
              </a:r>
              <a:endParaRPr lang="ko-KR" altLang="en-US" dirty="0">
                <a:solidFill>
                  <a:srgbClr val="207245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D55BE5-6B08-D0AD-EFAF-D1563687741C}"/>
              </a:ext>
            </a:extLst>
          </p:cNvPr>
          <p:cNvSpPr txBox="1"/>
          <p:nvPr/>
        </p:nvSpPr>
        <p:spPr>
          <a:xfrm>
            <a:off x="0" y="3290501"/>
            <a:ext cx="23336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충전소의 분포는 수지구와 아주 가까운 곳에선 매개중심성과 유사한 패턴을 보이지만 멀어지면 매개중심성에 비해 충전소가 충분하지 않음을 확인 할 수 있다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white"/>
              </a:solidFill>
              <a:latin typeface="Times New Roman"/>
              <a:ea typeface="넥슨Lv1고딕 OTF" panose="00000500000000000000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수지구가 도시구조에 따른 인프라 공급을 적절하게 하고 있다는 가정 하에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,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 용인시 전 지역의 충전소 입지를 선정할 것이다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D2BEF01-40A3-2B1C-7DAF-BFC9E60F3560}"/>
              </a:ext>
            </a:extLst>
          </p:cNvPr>
          <p:cNvGrpSpPr/>
          <p:nvPr/>
        </p:nvGrpSpPr>
        <p:grpSpPr>
          <a:xfrm>
            <a:off x="3008347" y="3603573"/>
            <a:ext cx="5486522" cy="2847843"/>
            <a:chOff x="3012829" y="3670261"/>
            <a:chExt cx="5486522" cy="284784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D3E1128-70DF-B057-653D-3C47FE2D7D6D}"/>
                </a:ext>
              </a:extLst>
            </p:cNvPr>
            <p:cNvSpPr/>
            <p:nvPr/>
          </p:nvSpPr>
          <p:spPr>
            <a:xfrm>
              <a:off x="3012829" y="3670261"/>
              <a:ext cx="5486522" cy="2847843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2072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07245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7D10E21-B3FC-FFB2-5B73-1ABA3DD5D5AE}"/>
                </a:ext>
              </a:extLst>
            </p:cNvPr>
            <p:cNvGrpSpPr/>
            <p:nvPr/>
          </p:nvGrpSpPr>
          <p:grpSpPr>
            <a:xfrm>
              <a:off x="3021794" y="3678841"/>
              <a:ext cx="5477557" cy="2830298"/>
              <a:chOff x="3012830" y="3567499"/>
              <a:chExt cx="5477557" cy="283029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FA36375-7292-D409-9F72-DAB649B7C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832" r="53185" b="27790"/>
              <a:stretch/>
            </p:blipFill>
            <p:spPr>
              <a:xfrm>
                <a:off x="3012830" y="3567500"/>
                <a:ext cx="2738778" cy="2830297"/>
              </a:xfrm>
              <a:prstGeom prst="rect">
                <a:avLst/>
              </a:prstGeom>
            </p:spPr>
          </p:pic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CB59F0FB-3824-D58C-A428-FC312BD3B9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8477" t="24689" r="47654" b="29977"/>
              <a:stretch/>
            </p:blipFill>
            <p:spPr>
              <a:xfrm>
                <a:off x="5751608" y="3567499"/>
                <a:ext cx="2738779" cy="2830298"/>
              </a:xfrm>
              <a:prstGeom prst="rect">
                <a:avLst/>
              </a:prstGeom>
            </p:spPr>
          </p:pic>
          <p:pic>
            <p:nvPicPr>
              <p:cNvPr id="30" name="그래픽 29" descr="돋보기 단색으로 채워진">
                <a:extLst>
                  <a:ext uri="{FF2B5EF4-FFF2-40B4-BE49-F238E27FC236}">
                    <a16:creationId xmlns:a16="http://schemas.microsoft.com/office/drawing/2014/main" id="{0B89D934-DD64-6587-9348-65C5E1681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2830" y="3567500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31" name="그래픽 30" descr="돋보기 단색으로 채워진">
                <a:extLst>
                  <a:ext uri="{FF2B5EF4-FFF2-40B4-BE49-F238E27FC236}">
                    <a16:creationId xmlns:a16="http://schemas.microsoft.com/office/drawing/2014/main" id="{2A920CB6-1B70-CF1F-8970-350E404CF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51608" y="3567499"/>
                <a:ext cx="457200" cy="45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16287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5A67BC-AA19-2243-71CE-E0E3E4EAEDBA}"/>
              </a:ext>
            </a:extLst>
          </p:cNvPr>
          <p:cNvSpPr txBox="1"/>
          <p:nvPr/>
        </p:nvSpPr>
        <p:spPr>
          <a:xfrm>
            <a:off x="0" y="3290501"/>
            <a:ext cx="2333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넥슨Lv1고딕 OTF" panose="00000500000000000000" pitchFamily="50" charset="-127"/>
              </a:rPr>
              <a:t>크리깅이란</a:t>
            </a:r>
            <a:r>
              <a:rPr lang="ko-KR" altLang="en-US" sz="1200" dirty="0">
                <a:solidFill>
                  <a:schemeClr val="bg1"/>
                </a:solidFill>
                <a:latin typeface="넥슨Lv1고딕 OTF" panose="00000500000000000000" pitchFamily="50" charset="-127"/>
              </a:rPr>
              <a:t> 공간자료분석에서 특정 지점의 추정치를 주변의 데이터를 이용해 구하는 기법이며</a:t>
            </a:r>
            <a:r>
              <a:rPr lang="en-US" altLang="ko-KR" sz="1200" dirty="0">
                <a:solidFill>
                  <a:schemeClr val="bg1"/>
                </a:solidFill>
                <a:latin typeface="넥슨Lv1고딕 OTF" panose="00000500000000000000" pitchFamily="50" charset="-127"/>
              </a:rPr>
              <a:t>,  </a:t>
            </a:r>
            <a:r>
              <a:rPr lang="ko-KR" altLang="en-US" sz="1200" dirty="0">
                <a:solidFill>
                  <a:schemeClr val="bg1"/>
                </a:solidFill>
                <a:latin typeface="넥슨Lv1고딕 OTF" panose="00000500000000000000" pitchFamily="50" charset="-127"/>
              </a:rPr>
              <a:t>노드에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AF5222-A568-BB0D-B244-20EC8872D05D}"/>
              </a:ext>
            </a:extLst>
          </p:cNvPr>
          <p:cNvGrpSpPr/>
          <p:nvPr/>
        </p:nvGrpSpPr>
        <p:grpSpPr>
          <a:xfrm>
            <a:off x="3153367" y="772607"/>
            <a:ext cx="1605867" cy="1564621"/>
            <a:chOff x="3141422" y="466329"/>
            <a:chExt cx="1605867" cy="156462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8F22AE7-B579-2BD6-8BED-841B6FFCF02D}"/>
                </a:ext>
              </a:extLst>
            </p:cNvPr>
            <p:cNvSpPr/>
            <p:nvPr/>
          </p:nvSpPr>
          <p:spPr>
            <a:xfrm>
              <a:off x="3719533" y="469793"/>
              <a:ext cx="430750" cy="408080"/>
            </a:xfrm>
            <a:prstGeom prst="roundRect">
              <a:avLst/>
            </a:prstGeom>
            <a:solidFill>
              <a:srgbClr val="20724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2255B0-5C60-F07D-C146-C08527C0B2F6}"/>
                </a:ext>
              </a:extLst>
            </p:cNvPr>
            <p:cNvSpPr/>
            <p:nvPr/>
          </p:nvSpPr>
          <p:spPr>
            <a:xfrm>
              <a:off x="3719533" y="1622870"/>
              <a:ext cx="430750" cy="408080"/>
            </a:xfrm>
            <a:prstGeom prst="roundRect">
              <a:avLst/>
            </a:prstGeom>
            <a:solidFill>
              <a:srgbClr val="20724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8917CF2-F7CD-871A-111F-C3C131B1C342}"/>
                </a:ext>
              </a:extLst>
            </p:cNvPr>
            <p:cNvSpPr/>
            <p:nvPr/>
          </p:nvSpPr>
          <p:spPr>
            <a:xfrm>
              <a:off x="4316539" y="1047276"/>
              <a:ext cx="430750" cy="408080"/>
            </a:xfrm>
            <a:prstGeom prst="roundRect">
              <a:avLst/>
            </a:prstGeom>
            <a:solidFill>
              <a:srgbClr val="20724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67E8153-57DF-941F-62CE-051FB56A45C6}"/>
                </a:ext>
              </a:extLst>
            </p:cNvPr>
            <p:cNvSpPr/>
            <p:nvPr/>
          </p:nvSpPr>
          <p:spPr>
            <a:xfrm>
              <a:off x="3141422" y="1047276"/>
              <a:ext cx="430750" cy="408080"/>
            </a:xfrm>
            <a:prstGeom prst="roundRect">
              <a:avLst/>
            </a:prstGeom>
            <a:solidFill>
              <a:srgbClr val="20724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B2BB7DE-DABC-F560-5539-DA33E006FE6E}"/>
                </a:ext>
              </a:extLst>
            </p:cNvPr>
            <p:cNvSpPr/>
            <p:nvPr/>
          </p:nvSpPr>
          <p:spPr>
            <a:xfrm>
              <a:off x="3719533" y="1046331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E52A876-C3BE-B57F-1ACF-B2FA5FCA30F7}"/>
                </a:ext>
              </a:extLst>
            </p:cNvPr>
            <p:cNvSpPr/>
            <p:nvPr/>
          </p:nvSpPr>
          <p:spPr>
            <a:xfrm>
              <a:off x="4316539" y="1622870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D59B1E0-3C87-BA8C-FCDC-085D0FE656CE}"/>
                </a:ext>
              </a:extLst>
            </p:cNvPr>
            <p:cNvSpPr/>
            <p:nvPr/>
          </p:nvSpPr>
          <p:spPr>
            <a:xfrm>
              <a:off x="3141422" y="1622870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5693E46-77FE-8FE7-C139-04B4A409CE76}"/>
                </a:ext>
              </a:extLst>
            </p:cNvPr>
            <p:cNvSpPr/>
            <p:nvPr/>
          </p:nvSpPr>
          <p:spPr>
            <a:xfrm>
              <a:off x="3141422" y="466329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CFBC0F8-CC3F-921C-3440-C72DBD38A591}"/>
                </a:ext>
              </a:extLst>
            </p:cNvPr>
            <p:cNvSpPr/>
            <p:nvPr/>
          </p:nvSpPr>
          <p:spPr>
            <a:xfrm>
              <a:off x="4316539" y="466329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083B98-545C-7F1E-65F5-307A2F3B21B4}"/>
              </a:ext>
            </a:extLst>
          </p:cNvPr>
          <p:cNvGrpSpPr/>
          <p:nvPr/>
        </p:nvGrpSpPr>
        <p:grpSpPr>
          <a:xfrm>
            <a:off x="6823563" y="772607"/>
            <a:ext cx="1605867" cy="1564621"/>
            <a:chOff x="6811618" y="466329"/>
            <a:chExt cx="1605867" cy="1564621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8E8ECF1-4B97-7B81-65D6-CD11ACCA5806}"/>
                </a:ext>
              </a:extLst>
            </p:cNvPr>
            <p:cNvSpPr/>
            <p:nvPr/>
          </p:nvSpPr>
          <p:spPr>
            <a:xfrm>
              <a:off x="7389729" y="469793"/>
              <a:ext cx="430750" cy="408080"/>
            </a:xfrm>
            <a:prstGeom prst="roundRect">
              <a:avLst/>
            </a:prstGeom>
            <a:solidFill>
              <a:srgbClr val="20724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F8075A-54BC-72B0-C85F-8208ACB19225}"/>
                </a:ext>
              </a:extLst>
            </p:cNvPr>
            <p:cNvSpPr/>
            <p:nvPr/>
          </p:nvSpPr>
          <p:spPr>
            <a:xfrm>
              <a:off x="7389729" y="1622870"/>
              <a:ext cx="430750" cy="408080"/>
            </a:xfrm>
            <a:prstGeom prst="roundRect">
              <a:avLst/>
            </a:prstGeom>
            <a:solidFill>
              <a:srgbClr val="20724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C7EFF2F-FAEB-E032-2ADB-B1892F2A8D69}"/>
                </a:ext>
              </a:extLst>
            </p:cNvPr>
            <p:cNvSpPr/>
            <p:nvPr/>
          </p:nvSpPr>
          <p:spPr>
            <a:xfrm>
              <a:off x="7986735" y="1047276"/>
              <a:ext cx="430750" cy="408080"/>
            </a:xfrm>
            <a:prstGeom prst="roundRect">
              <a:avLst/>
            </a:prstGeom>
            <a:solidFill>
              <a:srgbClr val="20724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7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FB33020-29C8-3192-70D5-52E11E6DA473}"/>
                </a:ext>
              </a:extLst>
            </p:cNvPr>
            <p:cNvSpPr/>
            <p:nvPr/>
          </p:nvSpPr>
          <p:spPr>
            <a:xfrm>
              <a:off x="6811618" y="1047276"/>
              <a:ext cx="430750" cy="408080"/>
            </a:xfrm>
            <a:prstGeom prst="roundRect">
              <a:avLst/>
            </a:prstGeom>
            <a:solidFill>
              <a:srgbClr val="20724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DDBD474-FBC3-E37B-AA77-768C4FC9807F}"/>
                </a:ext>
              </a:extLst>
            </p:cNvPr>
            <p:cNvSpPr/>
            <p:nvPr/>
          </p:nvSpPr>
          <p:spPr>
            <a:xfrm>
              <a:off x="7389729" y="1046331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FAA2D28-9C5E-3824-18E7-6BC7EF7935E8}"/>
                </a:ext>
              </a:extLst>
            </p:cNvPr>
            <p:cNvSpPr/>
            <p:nvPr/>
          </p:nvSpPr>
          <p:spPr>
            <a:xfrm>
              <a:off x="7986735" y="1622870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0786659-7CB5-608E-822D-7B555FC01EB8}"/>
                </a:ext>
              </a:extLst>
            </p:cNvPr>
            <p:cNvSpPr/>
            <p:nvPr/>
          </p:nvSpPr>
          <p:spPr>
            <a:xfrm>
              <a:off x="6811618" y="1622870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1A0ABD3-4651-3E5B-4C5A-2FABB8EA2DD1}"/>
                </a:ext>
              </a:extLst>
            </p:cNvPr>
            <p:cNvSpPr/>
            <p:nvPr/>
          </p:nvSpPr>
          <p:spPr>
            <a:xfrm>
              <a:off x="6811618" y="466329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49F707D-44B2-4283-91C4-D3C3F3BB5E5F}"/>
                </a:ext>
              </a:extLst>
            </p:cNvPr>
            <p:cNvSpPr/>
            <p:nvPr/>
          </p:nvSpPr>
          <p:spPr>
            <a:xfrm>
              <a:off x="7986735" y="466329"/>
              <a:ext cx="430750" cy="408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C57F76-3B9E-33B4-12FF-B189FE633C35}"/>
              </a:ext>
            </a:extLst>
          </p:cNvPr>
          <p:cNvGrpSpPr/>
          <p:nvPr/>
        </p:nvGrpSpPr>
        <p:grpSpPr>
          <a:xfrm>
            <a:off x="5295154" y="1157089"/>
            <a:ext cx="992488" cy="603600"/>
            <a:chOff x="5337999" y="850811"/>
            <a:chExt cx="992488" cy="603600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6B7AE276-34B1-104B-8433-9B38E63F00A7}"/>
                </a:ext>
              </a:extLst>
            </p:cNvPr>
            <p:cNvSpPr/>
            <p:nvPr/>
          </p:nvSpPr>
          <p:spPr>
            <a:xfrm>
              <a:off x="5337999" y="1220143"/>
              <a:ext cx="992488" cy="234268"/>
            </a:xfrm>
            <a:prstGeom prst="rightArrow">
              <a:avLst/>
            </a:prstGeom>
            <a:solidFill>
              <a:srgbClr val="20724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286824-E5FD-993A-6816-B7C3E6276E29}"/>
                </a:ext>
              </a:extLst>
            </p:cNvPr>
            <p:cNvSpPr txBox="1"/>
            <p:nvPr/>
          </p:nvSpPr>
          <p:spPr>
            <a:xfrm>
              <a:off x="5354372" y="850811"/>
              <a:ext cx="959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kriging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D42CD3-E5CC-6F01-0EF4-DB10BF0BA635}"/>
              </a:ext>
            </a:extLst>
          </p:cNvPr>
          <p:cNvGrpSpPr/>
          <p:nvPr/>
        </p:nvGrpSpPr>
        <p:grpSpPr>
          <a:xfrm>
            <a:off x="2682245" y="2879490"/>
            <a:ext cx="6218307" cy="3205903"/>
            <a:chOff x="2670300" y="3259012"/>
            <a:chExt cx="6218307" cy="32059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BEE6C4-9D21-4DB3-B477-393C9A1D7989}"/>
                </a:ext>
              </a:extLst>
            </p:cNvPr>
            <p:cNvSpPr txBox="1"/>
            <p:nvPr/>
          </p:nvSpPr>
          <p:spPr>
            <a:xfrm>
              <a:off x="2670300" y="5818064"/>
              <a:ext cx="2907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rgbClr val="207245"/>
                  </a:solidFill>
                </a:rPr>
                <a:t>실제 수지구의 전기차 충전소의 위치 및 수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4F882C5-96AB-DBFF-8839-B2A080798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1209" y="3259012"/>
              <a:ext cx="2808586" cy="2568083"/>
            </a:xfrm>
            <a:prstGeom prst="rect">
              <a:avLst/>
            </a:prstGeom>
            <a:ln w="25400">
              <a:solidFill>
                <a:srgbClr val="207245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F0C167-914C-F200-2C82-7B8021CFBB46}"/>
                </a:ext>
              </a:extLst>
            </p:cNvPr>
            <p:cNvSpPr txBox="1"/>
            <p:nvPr/>
          </p:nvSpPr>
          <p:spPr>
            <a:xfrm>
              <a:off x="5981209" y="5818584"/>
              <a:ext cx="2907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rgbClr val="207245"/>
                  </a:solidFill>
                </a:rPr>
                <a:t>수지구에 있는 노드들의 위치 및 추정 충전소 수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B999DBF-6091-B94A-3EEC-6B7C2CD3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0300" y="3270244"/>
              <a:ext cx="2808587" cy="2547820"/>
            </a:xfrm>
            <a:prstGeom prst="rect">
              <a:avLst/>
            </a:prstGeom>
            <a:ln w="25400">
              <a:solidFill>
                <a:srgbClr val="207245"/>
              </a:solidFill>
            </a:ln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678B76-2F1D-AE08-62FF-F08D691886F1}"/>
              </a:ext>
            </a:extLst>
          </p:cNvPr>
          <p:cNvGrpSpPr/>
          <p:nvPr/>
        </p:nvGrpSpPr>
        <p:grpSpPr>
          <a:xfrm>
            <a:off x="5295154" y="2509639"/>
            <a:ext cx="992488" cy="603600"/>
            <a:chOff x="5337999" y="850811"/>
            <a:chExt cx="992488" cy="603600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F902027C-34D9-F246-7930-1AD0B6FE8E62}"/>
                </a:ext>
              </a:extLst>
            </p:cNvPr>
            <p:cNvSpPr/>
            <p:nvPr/>
          </p:nvSpPr>
          <p:spPr>
            <a:xfrm>
              <a:off x="5337999" y="1220143"/>
              <a:ext cx="992488" cy="234268"/>
            </a:xfrm>
            <a:prstGeom prst="rightArrow">
              <a:avLst/>
            </a:prstGeom>
            <a:solidFill>
              <a:srgbClr val="20724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56504A-DD76-4982-CAA8-035E80769AC9}"/>
                </a:ext>
              </a:extLst>
            </p:cNvPr>
            <p:cNvSpPr txBox="1"/>
            <p:nvPr/>
          </p:nvSpPr>
          <p:spPr>
            <a:xfrm>
              <a:off x="5354372" y="850811"/>
              <a:ext cx="959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kriging</a:t>
              </a:r>
              <a:endParaRPr lang="ko-KR" altLang="en-US" b="1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86B7575-F5C9-CE06-CCB9-1530D2DD2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06624"/>
              </p:ext>
            </p:extLst>
          </p:nvPr>
        </p:nvGraphicFramePr>
        <p:xfrm>
          <a:off x="306201" y="5006883"/>
          <a:ext cx="1721224" cy="1543424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21224">
                  <a:extLst>
                    <a:ext uri="{9D8B030D-6E8A-4147-A177-3AD203B41FA5}">
                      <a16:colId xmlns:a16="http://schemas.microsoft.com/office/drawing/2014/main" val="3778674191"/>
                    </a:ext>
                  </a:extLst>
                </a:gridCol>
              </a:tblGrid>
              <a:tr h="38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실제 충전소 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05049"/>
                  </a:ext>
                </a:extLst>
              </a:tr>
              <a:tr h="385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1,558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834201"/>
                  </a:ext>
                </a:extLst>
              </a:tr>
              <a:tr h="38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추정 충전소 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549585"/>
                  </a:ext>
                </a:extLst>
              </a:tr>
              <a:tr h="385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1,471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819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076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지도이(가) 표시된 사진">
            <a:extLst>
              <a:ext uri="{FF2B5EF4-FFF2-40B4-BE49-F238E27FC236}">
                <a16:creationId xmlns:a16="http://schemas.microsoft.com/office/drawing/2014/main" id="{835B5573-8D0E-1482-D0DB-890F22CD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43" y="591066"/>
            <a:ext cx="2743594" cy="2576203"/>
          </a:xfrm>
          <a:prstGeom prst="rect">
            <a:avLst/>
          </a:prstGeom>
          <a:ln w="25400">
            <a:solidFill>
              <a:srgbClr val="207245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18C8A8E-FCCB-83D2-D154-5484DBD30101}"/>
              </a:ext>
            </a:extLst>
          </p:cNvPr>
          <p:cNvSpPr/>
          <p:nvPr/>
        </p:nvSpPr>
        <p:spPr>
          <a:xfrm>
            <a:off x="2852609" y="4863548"/>
            <a:ext cx="5890591" cy="1656522"/>
          </a:xfrm>
          <a:prstGeom prst="rect">
            <a:avLst/>
          </a:prstGeom>
          <a:solidFill>
            <a:srgbClr val="2072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처인구에서 매개중심성으로 추정한 충전소의 대수가 </a:t>
            </a:r>
            <a:r>
              <a:rPr lang="ko-KR" altLang="en-US" dirty="0" err="1"/>
              <a:t>크리깅으로</a:t>
            </a:r>
            <a:r>
              <a:rPr lang="ko-KR" altLang="en-US" dirty="0"/>
              <a:t> 추정한 값과 대응되지 않는 곳들이 보인다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40E11E-4BFC-84CC-3E18-718B0A066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86" y="591066"/>
            <a:ext cx="2748714" cy="2576203"/>
          </a:xfrm>
          <a:prstGeom prst="rect">
            <a:avLst/>
          </a:prstGeom>
          <a:ln w="25400">
            <a:solidFill>
              <a:srgbClr val="207245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27B763-F806-55F7-3FE7-559B06C94330}"/>
              </a:ext>
            </a:extLst>
          </p:cNvPr>
          <p:cNvSpPr txBox="1"/>
          <p:nvPr/>
        </p:nvSpPr>
        <p:spPr>
          <a:xfrm>
            <a:off x="2790943" y="3229067"/>
            <a:ext cx="274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크리깅으로</a:t>
            </a:r>
            <a:r>
              <a:rPr lang="ko-KR" altLang="en-US" dirty="0"/>
              <a:t> 추정한 노드들에 대응되는 충전소 대수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520DB5-A6AB-335B-2AFE-64F343C1B381}"/>
              </a:ext>
            </a:extLst>
          </p:cNvPr>
          <p:cNvSpPr txBox="1"/>
          <p:nvPr/>
        </p:nvSpPr>
        <p:spPr>
          <a:xfrm>
            <a:off x="5994486" y="3273144"/>
            <a:ext cx="274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매개중심성으로 추정한 노드들에 대응되는 충전소 대수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229535-4597-8C4F-7A47-163DDEC2CA1E}"/>
              </a:ext>
            </a:extLst>
          </p:cNvPr>
          <p:cNvSpPr txBox="1"/>
          <p:nvPr/>
        </p:nvSpPr>
        <p:spPr>
          <a:xfrm>
            <a:off x="185530" y="3690732"/>
            <a:ext cx="1928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매개중심성으로 추정한 충전대수가 높은 곳들은 고속도로와 같은 연결성이 좋은 지역들이다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고속도로가 아니지만 충전소의 대수가 많게 추정되는 곳들은 고속도로에 준하는 연결성을 가진 중요한 지역이다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이러한 곳이 충전소가 시급하다는 결과가 도출된다면 최적의 입지가 될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그래픽 1" descr="자극 물질 단색으로 채워진">
            <a:extLst>
              <a:ext uri="{FF2B5EF4-FFF2-40B4-BE49-F238E27FC236}">
                <a16:creationId xmlns:a16="http://schemas.microsoft.com/office/drawing/2014/main" id="{A190FE99-1831-0707-35AD-55180AA00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94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70DC757-2D13-0D55-3BE0-4003BF6E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51" y="357808"/>
            <a:ext cx="4372585" cy="4248743"/>
          </a:xfrm>
          <a:prstGeom prst="rect">
            <a:avLst/>
          </a:prstGeom>
          <a:ln w="25400">
            <a:solidFill>
              <a:srgbClr val="207245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5B4922-C657-2E81-ECC9-BC1CC5D2A2E1}"/>
              </a:ext>
            </a:extLst>
          </p:cNvPr>
          <p:cNvSpPr/>
          <p:nvPr/>
        </p:nvSpPr>
        <p:spPr>
          <a:xfrm>
            <a:off x="3137451" y="4956313"/>
            <a:ext cx="5227983" cy="1643270"/>
          </a:xfrm>
          <a:prstGeom prst="rect">
            <a:avLst/>
          </a:prstGeom>
          <a:solidFill>
            <a:srgbClr val="2072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음의 </a:t>
            </a:r>
            <a:r>
              <a:rPr lang="ko-KR" altLang="en-US" dirty="0" err="1">
                <a:solidFill>
                  <a:schemeClr val="bg1"/>
                </a:solidFill>
              </a:rPr>
              <a:t>잔차가</a:t>
            </a:r>
            <a:r>
              <a:rPr lang="ko-KR" altLang="en-US" dirty="0">
                <a:solidFill>
                  <a:schemeClr val="bg1"/>
                </a:solidFill>
              </a:rPr>
              <a:t> 나타나는 부분은 매개 중심성을 충분히 살리지 못하고 있는 곳이다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음의 </a:t>
            </a:r>
            <a:r>
              <a:rPr lang="ko-KR" altLang="en-US" dirty="0" err="1">
                <a:solidFill>
                  <a:schemeClr val="bg1"/>
                </a:solidFill>
              </a:rPr>
              <a:t>잔차가</a:t>
            </a:r>
            <a:r>
              <a:rPr lang="ko-KR" altLang="en-US" dirty="0">
                <a:solidFill>
                  <a:schemeClr val="bg1"/>
                </a:solidFill>
              </a:rPr>
              <a:t> 가장 큰 곳부터 전기차 충전소를 설치해 나간다면 매개 중심성이 저평가되어 있는 곳들의 문제를 해소할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35322B2-9BAA-27C9-D26E-161F20B6D05C}"/>
              </a:ext>
            </a:extLst>
          </p:cNvPr>
          <p:cNvCxnSpPr/>
          <p:nvPr/>
        </p:nvCxnSpPr>
        <p:spPr>
          <a:xfrm>
            <a:off x="4008783" y="2319130"/>
            <a:ext cx="37039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36F2EE-6803-18DC-E92A-5A93B1ED3109}"/>
              </a:ext>
            </a:extLst>
          </p:cNvPr>
          <p:cNvSpPr txBox="1"/>
          <p:nvPr/>
        </p:nvSpPr>
        <p:spPr>
          <a:xfrm>
            <a:off x="245166" y="4691269"/>
            <a:ext cx="1888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</a:rPr>
              <a:t>크리깅으로</a:t>
            </a:r>
            <a:r>
              <a:rPr lang="ko-KR" altLang="en-US" sz="1200" dirty="0">
                <a:solidFill>
                  <a:schemeClr val="bg1"/>
                </a:solidFill>
              </a:rPr>
              <a:t> 추정한 값과 중심성으로 추정한 값을 비교함으로써 노드들의 전기차 충전소 우선순위를 책정할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그래픽 1" descr="자극 물질 단색으로 채워진">
            <a:extLst>
              <a:ext uri="{FF2B5EF4-FFF2-40B4-BE49-F238E27FC236}">
                <a16:creationId xmlns:a16="http://schemas.microsoft.com/office/drawing/2014/main" id="{FB81251E-8008-6FEE-E5A7-C6E73FA0A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49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3B13F9D-B7F7-E09E-7357-03B53C9416DF}"/>
              </a:ext>
            </a:extLst>
          </p:cNvPr>
          <p:cNvSpPr txBox="1"/>
          <p:nvPr/>
        </p:nvSpPr>
        <p:spPr>
          <a:xfrm>
            <a:off x="579781" y="1537900"/>
            <a:ext cx="117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4065B4-7273-085C-AF6C-163043776557}"/>
              </a:ext>
            </a:extLst>
          </p:cNvPr>
          <p:cNvSpPr/>
          <p:nvPr/>
        </p:nvSpPr>
        <p:spPr>
          <a:xfrm>
            <a:off x="3038818" y="320127"/>
            <a:ext cx="5373329" cy="19889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35D67C-9BBE-9415-ADAE-3DBE5A124F89}"/>
              </a:ext>
            </a:extLst>
          </p:cNvPr>
          <p:cNvSpPr/>
          <p:nvPr/>
        </p:nvSpPr>
        <p:spPr>
          <a:xfrm>
            <a:off x="2550250" y="2699675"/>
            <a:ext cx="6350467" cy="39611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03D97-D427-F919-1793-ED9484454396}"/>
              </a:ext>
            </a:extLst>
          </p:cNvPr>
          <p:cNvSpPr txBox="1"/>
          <p:nvPr/>
        </p:nvSpPr>
        <p:spPr>
          <a:xfrm>
            <a:off x="0" y="3290501"/>
            <a:ext cx="23336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 지역은 전기차 충전소의 설치가 매우 시급하다고 판단되는 곳이다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영화관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식당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아파트 등이 모여 있는 사람들이 많이 몰리는 곳이지만 분석에 따르면 그에 맞는 충전소가 설치되어 있지 않다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이 지역에 전기차 충전소를 추가로 설치한다면 최소의 비용으로 최대의 이익을 얻을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E4BC24-9AA8-921A-D4C3-EAFDA4087746}"/>
                  </a:ext>
                </a:extLst>
              </p:cNvPr>
              <p:cNvSpPr txBox="1"/>
              <p:nvPr/>
            </p:nvSpPr>
            <p:spPr>
              <a:xfrm>
                <a:off x="3548101" y="724714"/>
                <a:ext cx="38550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(127.697 37.298)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E4BC24-9AA8-921A-D4C3-EAFDA408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101" y="724714"/>
                <a:ext cx="385509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387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024A3C-5915-48F3-87C9-D4947BB8BD39}"/>
              </a:ext>
            </a:extLst>
          </p:cNvPr>
          <p:cNvSpPr txBox="1"/>
          <p:nvPr/>
        </p:nvSpPr>
        <p:spPr>
          <a:xfrm>
            <a:off x="579781" y="1537900"/>
            <a:ext cx="117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098845-A12D-B9D0-28F2-EEEFE114F288}"/>
              </a:ext>
            </a:extLst>
          </p:cNvPr>
          <p:cNvSpPr/>
          <p:nvPr/>
        </p:nvSpPr>
        <p:spPr>
          <a:xfrm>
            <a:off x="3038818" y="320127"/>
            <a:ext cx="5373329" cy="19889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3B9AF3-B8E2-31CD-7794-7C9097F41660}"/>
              </a:ext>
            </a:extLst>
          </p:cNvPr>
          <p:cNvSpPr/>
          <p:nvPr/>
        </p:nvSpPr>
        <p:spPr>
          <a:xfrm>
            <a:off x="2550250" y="2699675"/>
            <a:ext cx="6350467" cy="39611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E8D3-9E87-21AC-D1F7-2BF442E30CBF}"/>
              </a:ext>
            </a:extLst>
          </p:cNvPr>
          <p:cNvSpPr txBox="1"/>
          <p:nvPr/>
        </p:nvSpPr>
        <p:spPr>
          <a:xfrm>
            <a:off x="0" y="3290501"/>
            <a:ext cx="23336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공원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공공기관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아파트 등이 다수 존재하는 지역이다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고속도로에 준하는 중심성을 띄고 있는 지역임에도 전기차 충전소가 시급하다고 판단되는 것으로 보아 현재 이 지역에서 거주하거나 활동하는 사람들은 전기차 충전소가 부족하다고 생각하거나 또는 전기차를 많이 소유하고 있지 않을 가능성이 높다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15F397-B01F-23EA-07FF-EE6A8A5B4B5E}"/>
                  </a:ext>
                </a:extLst>
              </p:cNvPr>
              <p:cNvSpPr txBox="1"/>
              <p:nvPr/>
            </p:nvSpPr>
            <p:spPr>
              <a:xfrm>
                <a:off x="3797935" y="1083751"/>
                <a:ext cx="38550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(127.1152, 37.3198)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15F397-B01F-23EA-07FF-EE6A8A5B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35" y="1083751"/>
                <a:ext cx="385509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306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4. </a:t>
            </a:r>
            <a:r>
              <a:rPr lang="ko-KR" altLang="en-US" sz="6000" dirty="0"/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781161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12F917-8B45-4069-83B9-3045B3FC667A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현안 문제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9A44F-459C-4D8B-B858-ADF8AF4DCDB1}"/>
              </a:ext>
            </a:extLst>
          </p:cNvPr>
          <p:cNvSpPr txBox="1"/>
          <p:nvPr/>
        </p:nvSpPr>
        <p:spPr>
          <a:xfrm>
            <a:off x="0" y="3290501"/>
            <a:ext cx="2333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최근 전기차에 대한 수요가 빠르게 증가하면서 그에 따른 인프라 역시 성장하고 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아직까지 우리나라의 충전기 대당 전기차 대수는 일본이나 미국에 비교하면 여유로운 편이나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가파른 성장세를 고려해보았을 때 충분한 대비가 필요하다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특히 경기도 용인시에서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데이터에 근거해 타당한 전기차 충전소 입지 선정 모델이 필요하다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3" name="Picture 4" descr="전기차 충전 전쟁의 서막… 달라진 전기차, 충전도 다르게 - 머니S">
            <a:extLst>
              <a:ext uri="{FF2B5EF4-FFF2-40B4-BE49-F238E27FC236}">
                <a16:creationId xmlns:a16="http://schemas.microsoft.com/office/drawing/2014/main" id="{7F191BBC-1909-3990-873E-A6BDFF40D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340" y="1454894"/>
            <a:ext cx="5798671" cy="39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228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D8AE80-8AF2-4DC4-B107-F2A7803413BC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기계학습 예측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733B0-747A-E758-C15A-7AFF7BA14728}"/>
              </a:ext>
            </a:extLst>
          </p:cNvPr>
          <p:cNvSpPr txBox="1"/>
          <p:nvPr/>
        </p:nvSpPr>
        <p:spPr>
          <a:xfrm>
            <a:off x="0" y="3290501"/>
            <a:ext cx="233362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>
                <a:solidFill>
                  <a:prstClr val="white"/>
                </a:solidFill>
                <a:latin typeface="Times New Roman"/>
                <a:ea typeface="넥슨Lv1고딕"/>
              </a:rPr>
              <a:t>연초록색선은</a:t>
            </a:r>
            <a:r>
              <a:rPr lang="ko-KR" altLang="en-US" sz="1100" dirty="0">
                <a:solidFill>
                  <a:prstClr val="white"/>
                </a:solidFill>
                <a:latin typeface="Times New Roman"/>
                <a:ea typeface="넥슨Lv1고딕"/>
              </a:rPr>
              <a:t> 총 수요에서 전기차 충전소가 시급한 곳부터 </a:t>
            </a:r>
            <a:r>
              <a:rPr lang="ko-KR" altLang="en-US" sz="1100" dirty="0" err="1">
                <a:solidFill>
                  <a:prstClr val="white"/>
                </a:solidFill>
                <a:latin typeface="Times New Roman"/>
                <a:ea typeface="넥슨Lv1고딕"/>
              </a:rPr>
              <a:t>지어나가</a:t>
            </a:r>
            <a:r>
              <a:rPr lang="ko-KR" altLang="en-US" sz="1100" dirty="0">
                <a:solidFill>
                  <a:prstClr val="white"/>
                </a:solidFill>
                <a:latin typeface="Times New Roman"/>
                <a:ea typeface="넥슨Lv1고딕"/>
              </a:rPr>
              <a:t> 그 수만큼 점점 줄어드는 것을 나타내고</a:t>
            </a:r>
            <a:r>
              <a:rPr lang="en-US" altLang="ko-KR" sz="1100" dirty="0">
                <a:solidFill>
                  <a:prstClr val="white"/>
                </a:solidFill>
                <a:latin typeface="Times New Roman"/>
                <a:ea typeface="넥슨Lv1고딕"/>
              </a:rPr>
              <a:t>, </a:t>
            </a:r>
            <a:r>
              <a:rPr lang="ko-KR" altLang="en-US" sz="1100" dirty="0">
                <a:solidFill>
                  <a:prstClr val="white"/>
                </a:solidFill>
                <a:latin typeface="Times New Roman"/>
                <a:ea typeface="넥슨Lv1고딕"/>
              </a:rPr>
              <a:t>진한 초록색선은 충전소가 시급한 곳에 지을 때 그 지역에 해당하는 공시지가를 충전소를 설치하는데 드는 총 비용을 고려해 얼마나 설치해야 적절한지를 시뮬레이션 해보았다</a:t>
            </a:r>
            <a:r>
              <a:rPr lang="en-US" altLang="ko-KR" sz="1100" dirty="0">
                <a:solidFill>
                  <a:prstClr val="white"/>
                </a:solidFill>
                <a:latin typeface="Times New Roman"/>
                <a:ea typeface="넥슨Lv1고딕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A4245A-9D46-BD8E-7533-22ABD4AA6A26}"/>
              </a:ext>
            </a:extLst>
          </p:cNvPr>
          <p:cNvSpPr/>
          <p:nvPr/>
        </p:nvSpPr>
        <p:spPr>
          <a:xfrm>
            <a:off x="4639111" y="158235"/>
            <a:ext cx="4113401" cy="20972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A449DE-124E-9C45-0944-2F5447931F84}"/>
              </a:ext>
            </a:extLst>
          </p:cNvPr>
          <p:cNvSpPr/>
          <p:nvPr/>
        </p:nvSpPr>
        <p:spPr>
          <a:xfrm>
            <a:off x="4639111" y="2380376"/>
            <a:ext cx="4113402" cy="2097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77F38-AB49-998B-8D72-2D3CB7CEE658}"/>
              </a:ext>
            </a:extLst>
          </p:cNvPr>
          <p:cNvSpPr/>
          <p:nvPr/>
        </p:nvSpPr>
        <p:spPr>
          <a:xfrm>
            <a:off x="4639111" y="4602518"/>
            <a:ext cx="4113402" cy="2097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B2FE134-C01A-AA9B-8288-C5DD39D96BF4}"/>
              </a:ext>
            </a:extLst>
          </p:cNvPr>
          <p:cNvSpPr/>
          <p:nvPr/>
        </p:nvSpPr>
        <p:spPr>
          <a:xfrm>
            <a:off x="4111348" y="158234"/>
            <a:ext cx="209725" cy="6541530"/>
          </a:xfrm>
          <a:prstGeom prst="downArrow">
            <a:avLst/>
          </a:prstGeom>
          <a:solidFill>
            <a:srgbClr val="207245"/>
          </a:solidFill>
          <a:ln>
            <a:solidFill>
              <a:srgbClr val="207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자극 물질 단색으로 채워진">
            <a:extLst>
              <a:ext uri="{FF2B5EF4-FFF2-40B4-BE49-F238E27FC236}">
                <a16:creationId xmlns:a16="http://schemas.microsoft.com/office/drawing/2014/main" id="{7B3012EB-CB18-38E7-AEFB-9EDDB5328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99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Q&amp;A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6153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제공된 데이터는 총 세 개의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csv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파일로써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각각 전기차 충전소 앱 사용량을 거주자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/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활동자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거주자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_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활동자로 나누어 추정했다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C101B2-217E-93D2-C674-5532ACDAAA6C}"/>
              </a:ext>
            </a:extLst>
          </p:cNvPr>
          <p:cNvGrpSpPr/>
          <p:nvPr/>
        </p:nvGrpSpPr>
        <p:grpSpPr>
          <a:xfrm>
            <a:off x="3963107" y="221630"/>
            <a:ext cx="1769820" cy="1534663"/>
            <a:chOff x="2902060" y="1319129"/>
            <a:chExt cx="1769820" cy="1534663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16639020-6C4B-6490-4A25-555E3C038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2633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3EEC74-1E0B-C59B-950B-3D8F7A864055}"/>
                </a:ext>
              </a:extLst>
            </p:cNvPr>
            <p:cNvSpPr txBox="1"/>
            <p:nvPr/>
          </p:nvSpPr>
          <p:spPr>
            <a:xfrm>
              <a:off x="2902060" y="2422905"/>
              <a:ext cx="17698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1.ev_app_resident.csv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30.6MB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4D8A-473C-6B51-904E-8EDC4B163C80}"/>
              </a:ext>
            </a:extLst>
          </p:cNvPr>
          <p:cNvGrpSpPr/>
          <p:nvPr/>
        </p:nvGrpSpPr>
        <p:grpSpPr>
          <a:xfrm>
            <a:off x="5709160" y="221630"/>
            <a:ext cx="1736922" cy="1534663"/>
            <a:chOff x="5018263" y="1319129"/>
            <a:chExt cx="1736922" cy="1534663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DAC186E5-51D6-A4CC-56DD-109001DDF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387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81952C-FFCC-DE47-2FC8-95F074E7FCA5}"/>
                </a:ext>
              </a:extLst>
            </p:cNvPr>
            <p:cNvSpPr txBox="1"/>
            <p:nvPr/>
          </p:nvSpPr>
          <p:spPr>
            <a:xfrm>
              <a:off x="5018263" y="2422905"/>
              <a:ext cx="17369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2.ev_app_activity.csv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27.8MB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A1A21D-E2A9-9C95-5645-A240ABE89A74}"/>
              </a:ext>
            </a:extLst>
          </p:cNvPr>
          <p:cNvGrpSpPr/>
          <p:nvPr/>
        </p:nvGrpSpPr>
        <p:grpSpPr>
          <a:xfrm>
            <a:off x="7422315" y="221630"/>
            <a:ext cx="1578250" cy="1703940"/>
            <a:chOff x="6830644" y="1266627"/>
            <a:chExt cx="1578250" cy="170394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1EF48E58-51A8-F8E0-14FA-627D57880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432" y="1266627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B221DB-1D11-07FA-0563-F42A9EB9B3A8}"/>
                </a:ext>
              </a:extLst>
            </p:cNvPr>
            <p:cNvSpPr txBox="1"/>
            <p:nvPr/>
          </p:nvSpPr>
          <p:spPr>
            <a:xfrm>
              <a:off x="6830644" y="2370403"/>
              <a:ext cx="157825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3.ev_app_activity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_resident.csv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35.2MB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2B245C5A-8EEF-D2B0-6C31-04CAE45D9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25800"/>
              </p:ext>
            </p:extLst>
          </p:nvPr>
        </p:nvGraphicFramePr>
        <p:xfrm>
          <a:off x="2432234" y="2028610"/>
          <a:ext cx="6615956" cy="239268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653989">
                  <a:extLst>
                    <a:ext uri="{9D8B030D-6E8A-4147-A177-3AD203B41FA5}">
                      <a16:colId xmlns:a16="http://schemas.microsoft.com/office/drawing/2014/main" val="987021572"/>
                    </a:ext>
                  </a:extLst>
                </a:gridCol>
                <a:gridCol w="1653989">
                  <a:extLst>
                    <a:ext uri="{9D8B030D-6E8A-4147-A177-3AD203B41FA5}">
                      <a16:colId xmlns:a16="http://schemas.microsoft.com/office/drawing/2014/main" val="2592252667"/>
                    </a:ext>
                  </a:extLst>
                </a:gridCol>
                <a:gridCol w="1653989">
                  <a:extLst>
                    <a:ext uri="{9D8B030D-6E8A-4147-A177-3AD203B41FA5}">
                      <a16:colId xmlns:a16="http://schemas.microsoft.com/office/drawing/2014/main" val="2800480757"/>
                    </a:ext>
                  </a:extLst>
                </a:gridCol>
                <a:gridCol w="1653989">
                  <a:extLst>
                    <a:ext uri="{9D8B030D-6E8A-4147-A177-3AD203B41FA5}">
                      <a16:colId xmlns:a16="http://schemas.microsoft.com/office/drawing/2014/main" val="299534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칼럼 수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2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데이터 수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292,044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264,714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293,172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60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count_cust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합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1.92e6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1.77e6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1.64e6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84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경도 범위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[127.032,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127.424]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[127.032,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127.422]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[124.714,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129.162]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3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위도 범위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[37.088,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37.370]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[37.087, 37.370]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[36.012,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207245"/>
                          </a:solidFill>
                        </a:rPr>
                        <a:t>38.300]</a:t>
                      </a:r>
                      <a:endParaRPr lang="ko-KR" altLang="en-US" dirty="0">
                        <a:solidFill>
                          <a:srgbClr val="207245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9931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32B88F6-8E24-5050-155F-C51843A31FFE}"/>
              </a:ext>
            </a:extLst>
          </p:cNvPr>
          <p:cNvSpPr/>
          <p:nvPr/>
        </p:nvSpPr>
        <p:spPr>
          <a:xfrm>
            <a:off x="5067860" y="4524330"/>
            <a:ext cx="3980330" cy="2238375"/>
          </a:xfrm>
          <a:prstGeom prst="rect">
            <a:avLst/>
          </a:prstGeom>
          <a:noFill/>
          <a:ln w="25400">
            <a:solidFill>
              <a:srgbClr val="20724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07245"/>
                </a:solidFill>
              </a:rPr>
              <a:t>행정적으로는 처인구</a:t>
            </a:r>
            <a:r>
              <a:rPr lang="en-US" altLang="ko-KR" b="1" dirty="0">
                <a:solidFill>
                  <a:srgbClr val="207245"/>
                </a:solidFill>
              </a:rPr>
              <a:t>, </a:t>
            </a:r>
            <a:r>
              <a:rPr lang="ko-KR" altLang="en-US" b="1" dirty="0" err="1">
                <a:solidFill>
                  <a:srgbClr val="207245"/>
                </a:solidFill>
              </a:rPr>
              <a:t>수지구</a:t>
            </a:r>
            <a:r>
              <a:rPr lang="en-US" altLang="ko-KR" b="1" dirty="0">
                <a:solidFill>
                  <a:srgbClr val="207245"/>
                </a:solidFill>
              </a:rPr>
              <a:t>, </a:t>
            </a:r>
            <a:r>
              <a:rPr lang="ko-KR" altLang="en-US" b="1" dirty="0">
                <a:solidFill>
                  <a:srgbClr val="207245"/>
                </a:solidFill>
              </a:rPr>
              <a:t>기흥구로 나뉘고</a:t>
            </a:r>
            <a:r>
              <a:rPr lang="en-US" altLang="ko-KR" b="1" dirty="0">
                <a:solidFill>
                  <a:srgbClr val="207245"/>
                </a:solidFill>
              </a:rPr>
              <a:t>,</a:t>
            </a:r>
            <a:r>
              <a:rPr lang="ko-KR" altLang="en-US" b="1" dirty="0">
                <a:solidFill>
                  <a:srgbClr val="207245"/>
                </a:solidFill>
              </a:rPr>
              <a:t> 특히 거주자</a:t>
            </a:r>
            <a:r>
              <a:rPr lang="en-US" altLang="ko-KR" b="1" dirty="0">
                <a:solidFill>
                  <a:srgbClr val="207245"/>
                </a:solidFill>
              </a:rPr>
              <a:t>_</a:t>
            </a:r>
            <a:r>
              <a:rPr lang="ko-KR" altLang="en-US" b="1" dirty="0" err="1">
                <a:solidFill>
                  <a:srgbClr val="207245"/>
                </a:solidFill>
              </a:rPr>
              <a:t>활동자</a:t>
            </a:r>
            <a:r>
              <a:rPr lang="ko-KR" altLang="en-US" b="1" dirty="0">
                <a:solidFill>
                  <a:srgbClr val="207245"/>
                </a:solidFill>
              </a:rPr>
              <a:t> 데이터는 용인시를 벗어난 경우도 있다</a:t>
            </a:r>
            <a:r>
              <a:rPr lang="en-US" altLang="ko-KR" b="1" dirty="0">
                <a:solidFill>
                  <a:srgbClr val="207245"/>
                </a:solidFill>
              </a:rPr>
              <a:t>.</a:t>
            </a:r>
            <a:endParaRPr lang="ko-KR" altLang="en-US" b="1" dirty="0">
              <a:solidFill>
                <a:srgbClr val="207245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06834B-FDBD-C373-E258-C9CD1397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127" y="4524330"/>
            <a:ext cx="2486025" cy="2238375"/>
          </a:xfrm>
          <a:prstGeom prst="rect">
            <a:avLst/>
          </a:prstGeom>
          <a:ln w="25400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2F2FEAD-E97A-0F4C-2AB0-3EC8F631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832" y="221630"/>
            <a:ext cx="1064557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372ED-BF0A-EC0A-4D79-0AECD5C785F0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현안 문제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5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1.ev_app_resident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의 변수들에 대한 탐색적 분석을 시행한 결과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크게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일자별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시계열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시간대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성별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연령대 등으로 다양한 소비자의 데이터가 제공된다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12DF87-9D41-E5C4-FCA9-C164DDEB0C03}"/>
              </a:ext>
            </a:extLst>
          </p:cNvPr>
          <p:cNvGrpSpPr/>
          <p:nvPr/>
        </p:nvGrpSpPr>
        <p:grpSpPr>
          <a:xfrm>
            <a:off x="2571120" y="478040"/>
            <a:ext cx="6368442" cy="5901920"/>
            <a:chOff x="2554324" y="478040"/>
            <a:chExt cx="6368442" cy="59019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B45D63-B7F3-69FF-4B7C-F1677B9320F3}"/>
                </a:ext>
              </a:extLst>
            </p:cNvPr>
            <p:cNvSpPr txBox="1"/>
            <p:nvPr/>
          </p:nvSpPr>
          <p:spPr>
            <a:xfrm>
              <a:off x="3015509" y="2807225"/>
              <a:ext cx="2230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dirty="0">
                  <a:solidFill>
                    <a:srgbClr val="207245"/>
                  </a:solidFill>
                </a:rPr>
                <a:t>시계열</a:t>
              </a:r>
              <a:r>
                <a:rPr lang="en-US" altLang="ko-KR" sz="1800" dirty="0">
                  <a:solidFill>
                    <a:srgbClr val="207245"/>
                  </a:solidFill>
                </a:rPr>
                <a:t>(</a:t>
              </a:r>
              <a:r>
                <a:rPr lang="en-US" altLang="ko-KR" sz="1800" b="0" dirty="0">
                  <a:solidFill>
                    <a:srgbClr val="207245"/>
                  </a:solidFill>
                  <a:effectLst/>
                  <a:latin typeface="Consolas" panose="020B0609020204030204" pitchFamily="49" charset="0"/>
                </a:rPr>
                <a:t>BASE_DT)</a:t>
              </a:r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0D29780F-7D1E-4EAB-CCBB-68872532FDFA}"/>
                </a:ext>
              </a:extLst>
            </p:cNvPr>
            <p:cNvSpPr txBox="1"/>
            <p:nvPr/>
          </p:nvSpPr>
          <p:spPr>
            <a:xfrm>
              <a:off x="3015509" y="6010628"/>
              <a:ext cx="2230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dirty="0">
                  <a:solidFill>
                    <a:srgbClr val="207245"/>
                  </a:solidFill>
                </a:rPr>
                <a:t>성별</a:t>
              </a:r>
              <a:r>
                <a:rPr lang="en-US" altLang="ko-KR" sz="1800" dirty="0">
                  <a:solidFill>
                    <a:srgbClr val="207245"/>
                  </a:solidFill>
                </a:rPr>
                <a:t>(GENDER)</a:t>
              </a:r>
              <a:endParaRPr lang="ko-KR" altLang="en-US" sz="1800" dirty="0">
                <a:solidFill>
                  <a:srgbClr val="207245"/>
                </a:solidFill>
              </a:endParaRPr>
            </a:p>
          </p:txBody>
        </p:sp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0A62B06E-567D-DD4C-3DFE-25CDD61E204A}"/>
                </a:ext>
              </a:extLst>
            </p:cNvPr>
            <p:cNvSpPr txBox="1"/>
            <p:nvPr/>
          </p:nvSpPr>
          <p:spPr>
            <a:xfrm>
              <a:off x="6374416" y="6010628"/>
              <a:ext cx="2230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dirty="0">
                  <a:solidFill>
                    <a:srgbClr val="207245"/>
                  </a:solidFill>
                </a:rPr>
                <a:t>연령</a:t>
              </a:r>
              <a:r>
                <a:rPr lang="en-US" altLang="ko-KR" sz="1800" dirty="0">
                  <a:solidFill>
                    <a:srgbClr val="207245"/>
                  </a:solidFill>
                </a:rPr>
                <a:t>(AGE</a:t>
              </a:r>
              <a:r>
                <a:rPr lang="en-US" altLang="ko-KR" sz="1800" b="0" dirty="0">
                  <a:solidFill>
                    <a:srgbClr val="207245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ko-KR" altLang="en-US" sz="1800" dirty="0">
                <a:solidFill>
                  <a:srgbClr val="207245"/>
                </a:solidFill>
              </a:endParaRPr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B1B44863-C94F-B2EA-D799-7DBCE05DA0CF}"/>
                </a:ext>
              </a:extLst>
            </p:cNvPr>
            <p:cNvSpPr txBox="1"/>
            <p:nvPr/>
          </p:nvSpPr>
          <p:spPr>
            <a:xfrm>
              <a:off x="6301369" y="2807225"/>
              <a:ext cx="239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dirty="0">
                  <a:solidFill>
                    <a:srgbClr val="207245"/>
                  </a:solidFill>
                </a:rPr>
                <a:t>시간대</a:t>
              </a:r>
              <a:r>
                <a:rPr lang="en-US" altLang="ko-KR" sz="1800" dirty="0">
                  <a:solidFill>
                    <a:srgbClr val="207245"/>
                  </a:solidFill>
                </a:rPr>
                <a:t>(</a:t>
              </a:r>
              <a:r>
                <a:rPr lang="en-US" altLang="ko-KR" sz="1800" b="0" dirty="0">
                  <a:solidFill>
                    <a:srgbClr val="207245"/>
                  </a:solidFill>
                  <a:effectLst/>
                  <a:latin typeface="Consolas" panose="020B0609020204030204" pitchFamily="49" charset="0"/>
                </a:rPr>
                <a:t>TIME_ZONE)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B63E83-40BC-9596-335F-BB2943F01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2528" y="555892"/>
              <a:ext cx="3130238" cy="20276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3413E-46EA-8C23-C741-EB5EE53E2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8006" y="3798332"/>
              <a:ext cx="3124333" cy="200564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EE55A8E-2810-A4DB-B50C-362BFC5E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3176" y="3681444"/>
              <a:ext cx="2200275" cy="22002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B5A452-30BE-03B6-27FD-E05491B24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4324" y="478040"/>
              <a:ext cx="3097981" cy="210550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2CABD3-9FFB-2FFB-0C8E-F92741806B45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현안 문제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03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나머지 두 개의 데이터 셋 역시 유사한 패턴을 가진다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이는 예시의 시계열 데이터 외의 다른 변수에서도 일관되게 나타난다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FD7868-6E8E-5298-6F5C-778D220449A9}"/>
              </a:ext>
            </a:extLst>
          </p:cNvPr>
          <p:cNvGrpSpPr/>
          <p:nvPr/>
        </p:nvGrpSpPr>
        <p:grpSpPr>
          <a:xfrm>
            <a:off x="5271461" y="98369"/>
            <a:ext cx="3267070" cy="6661262"/>
            <a:chOff x="4857120" y="196738"/>
            <a:chExt cx="3267070" cy="66612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B5A452-30BE-03B6-27FD-E05491B24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7120" y="196738"/>
              <a:ext cx="3267070" cy="2220421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46A45A8-8465-B3A1-E227-77ABEB9D1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121" y="4637580"/>
              <a:ext cx="3267069" cy="222042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769EFB6-3862-0890-7B61-3D7479197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7120" y="2417159"/>
              <a:ext cx="3267070" cy="222042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2DD31A-44A8-95C3-465D-966BC853131E}"/>
              </a:ext>
            </a:extLst>
          </p:cNvPr>
          <p:cNvGrpSpPr/>
          <p:nvPr/>
        </p:nvGrpSpPr>
        <p:grpSpPr>
          <a:xfrm>
            <a:off x="3205518" y="441247"/>
            <a:ext cx="1769820" cy="1534663"/>
            <a:chOff x="2902060" y="1319129"/>
            <a:chExt cx="1769820" cy="1534663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37C51DA2-E64B-9530-5476-1DE3BE05C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2633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212F1A-17F7-EC34-7121-F11B8B797BB1}"/>
                </a:ext>
              </a:extLst>
            </p:cNvPr>
            <p:cNvSpPr txBox="1"/>
            <p:nvPr/>
          </p:nvSpPr>
          <p:spPr>
            <a:xfrm>
              <a:off x="2902060" y="2422905"/>
              <a:ext cx="17698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1.ev_app_resident.csv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30.6MB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4CE61D-DC67-E11A-90C3-A58E16F9DF61}"/>
              </a:ext>
            </a:extLst>
          </p:cNvPr>
          <p:cNvGrpSpPr/>
          <p:nvPr/>
        </p:nvGrpSpPr>
        <p:grpSpPr>
          <a:xfrm>
            <a:off x="3221967" y="2619349"/>
            <a:ext cx="1736922" cy="1534663"/>
            <a:chOff x="5018263" y="1319129"/>
            <a:chExt cx="1736922" cy="1534663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07BB19E4-B9AE-64AB-0650-1A693F6B46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387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11E35-D26F-ED42-C251-3C2556E87CFE}"/>
                </a:ext>
              </a:extLst>
            </p:cNvPr>
            <p:cNvSpPr txBox="1"/>
            <p:nvPr/>
          </p:nvSpPr>
          <p:spPr>
            <a:xfrm>
              <a:off x="5018263" y="2422905"/>
              <a:ext cx="17369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2.ev_app_activity.csv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27.8MB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BE5C3D-6E0E-EC9D-F1B8-5EEFC0C805E2}"/>
              </a:ext>
            </a:extLst>
          </p:cNvPr>
          <p:cNvGrpSpPr/>
          <p:nvPr/>
        </p:nvGrpSpPr>
        <p:grpSpPr>
          <a:xfrm>
            <a:off x="3301303" y="4797451"/>
            <a:ext cx="1578250" cy="1703940"/>
            <a:chOff x="6830644" y="1266627"/>
            <a:chExt cx="1578250" cy="1703940"/>
          </a:xfrm>
        </p:grpSpPr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911C6CD4-41DC-AECE-C675-2A7B87125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432" y="1266627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C49E59-F3A4-D5D2-7FAE-5CA8EEA4B967}"/>
                </a:ext>
              </a:extLst>
            </p:cNvPr>
            <p:cNvSpPr txBox="1"/>
            <p:nvPr/>
          </p:nvSpPr>
          <p:spPr>
            <a:xfrm>
              <a:off x="6830644" y="2370403"/>
              <a:ext cx="157825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3.ev_app_activity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_resident.csv</a:t>
              </a:r>
              <a:endParaRPr lang="en-US" altLang="ko-KR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20724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35.2MB</a:t>
              </a:r>
              <a:endParaRPr lang="ko-KR" altLang="en-US" sz="1100" dirty="0">
                <a:solidFill>
                  <a:srgbClr val="207245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434BE05-67E2-582A-67A0-09AAFC459E95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현안 문제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15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E7F6EF-908E-BE79-1665-02AD94CA3D8A}"/>
              </a:ext>
            </a:extLst>
          </p:cNvPr>
          <p:cNvSpPr/>
          <p:nvPr/>
        </p:nvSpPr>
        <p:spPr>
          <a:xfrm>
            <a:off x="2746668" y="725110"/>
            <a:ext cx="2842212" cy="2250447"/>
          </a:xfrm>
          <a:prstGeom prst="rect">
            <a:avLst/>
          </a:prstGeom>
          <a:noFill/>
          <a:ln w="25400">
            <a:solidFill>
              <a:srgbClr val="20724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800" b="1" dirty="0">
                <a:solidFill>
                  <a:srgbClr val="207245"/>
                </a:solidFill>
              </a:rPr>
              <a:t>급속충전소</a:t>
            </a:r>
            <a:endParaRPr lang="en-US" altLang="ko-KR" sz="2800" b="1" dirty="0">
              <a:solidFill>
                <a:srgbClr val="207245"/>
              </a:solidFill>
            </a:endParaRPr>
          </a:p>
          <a:p>
            <a:pPr algn="ctr"/>
            <a:endParaRPr lang="en-US" altLang="ko-KR" dirty="0">
              <a:solidFill>
                <a:srgbClr val="207245"/>
              </a:solidFill>
            </a:endParaRPr>
          </a:p>
          <a:p>
            <a:pPr algn="ctr"/>
            <a:r>
              <a:rPr lang="en-US" altLang="ko-KR" dirty="0">
                <a:solidFill>
                  <a:srgbClr val="207245"/>
                </a:solidFill>
              </a:rPr>
              <a:t>80% </a:t>
            </a:r>
            <a:r>
              <a:rPr lang="ko-KR" altLang="en-US" dirty="0">
                <a:solidFill>
                  <a:srgbClr val="207245"/>
                </a:solidFill>
              </a:rPr>
              <a:t>충전까지 </a:t>
            </a:r>
            <a:r>
              <a:rPr lang="en-US" altLang="ko-KR" dirty="0">
                <a:solidFill>
                  <a:srgbClr val="207245"/>
                </a:solidFill>
              </a:rPr>
              <a:t>30</a:t>
            </a:r>
            <a:r>
              <a:rPr lang="ko-KR" altLang="en-US" dirty="0">
                <a:solidFill>
                  <a:srgbClr val="207245"/>
                </a:solidFill>
              </a:rPr>
              <a:t>분 소요</a:t>
            </a:r>
            <a:endParaRPr lang="en-US" altLang="ko-KR" dirty="0">
              <a:solidFill>
                <a:srgbClr val="207245"/>
              </a:solidFill>
            </a:endParaRPr>
          </a:p>
          <a:p>
            <a:pPr algn="ctr"/>
            <a:r>
              <a:rPr lang="ko-KR" altLang="en-US" dirty="0">
                <a:solidFill>
                  <a:srgbClr val="207245"/>
                </a:solidFill>
              </a:rPr>
              <a:t>휴게소</a:t>
            </a:r>
            <a:r>
              <a:rPr lang="en-US" altLang="ko-KR" dirty="0">
                <a:solidFill>
                  <a:srgbClr val="207245"/>
                </a:solidFill>
              </a:rPr>
              <a:t>, </a:t>
            </a:r>
            <a:r>
              <a:rPr lang="ko-KR" altLang="en-US" dirty="0">
                <a:solidFill>
                  <a:srgbClr val="207245"/>
                </a:solidFill>
              </a:rPr>
              <a:t>공공기관 등 설치</a:t>
            </a:r>
            <a:endParaRPr lang="en-US" altLang="ko-KR" dirty="0">
              <a:solidFill>
                <a:srgbClr val="207245"/>
              </a:solidFill>
            </a:endParaRPr>
          </a:p>
          <a:p>
            <a:pPr algn="ctr"/>
            <a:r>
              <a:rPr lang="ko-KR" altLang="en-US" dirty="0">
                <a:solidFill>
                  <a:srgbClr val="207245"/>
                </a:solidFill>
              </a:rPr>
              <a:t>높은 비용</a:t>
            </a:r>
            <a:endParaRPr lang="en-US" altLang="ko-KR" dirty="0">
              <a:solidFill>
                <a:srgbClr val="207245"/>
              </a:solidFill>
            </a:endParaRPr>
          </a:p>
          <a:p>
            <a:pPr algn="ctr"/>
            <a:r>
              <a:rPr lang="en-US" altLang="ko-KR" dirty="0">
                <a:solidFill>
                  <a:srgbClr val="207245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207245"/>
                </a:solidFill>
                <a:sym typeface="Wingdings" panose="05000000000000000000" pitchFamily="2" charset="2"/>
              </a:rPr>
              <a:t>이미 필요한 곳이 명확</a:t>
            </a:r>
            <a:endParaRPr lang="en-US" altLang="ko-KR" dirty="0">
              <a:solidFill>
                <a:srgbClr val="207245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2B7263-FF54-674F-EA7C-A735D28940AA}"/>
              </a:ext>
            </a:extLst>
          </p:cNvPr>
          <p:cNvSpPr/>
          <p:nvPr/>
        </p:nvSpPr>
        <p:spPr>
          <a:xfrm>
            <a:off x="5900577" y="725110"/>
            <a:ext cx="2842212" cy="2250447"/>
          </a:xfrm>
          <a:prstGeom prst="rect">
            <a:avLst/>
          </a:prstGeom>
          <a:noFill/>
          <a:ln w="25400">
            <a:solidFill>
              <a:srgbClr val="20724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800" b="1" dirty="0">
                <a:solidFill>
                  <a:srgbClr val="207245"/>
                </a:solidFill>
              </a:rPr>
              <a:t>완충충전소</a:t>
            </a:r>
            <a:endParaRPr lang="en-US" altLang="ko-KR" sz="2800" b="1" dirty="0">
              <a:solidFill>
                <a:srgbClr val="207245"/>
              </a:solidFill>
            </a:endParaRPr>
          </a:p>
          <a:p>
            <a:pPr algn="ctr"/>
            <a:endParaRPr lang="en-US" altLang="ko-KR" dirty="0">
              <a:solidFill>
                <a:srgbClr val="207245"/>
              </a:solidFill>
            </a:endParaRPr>
          </a:p>
          <a:p>
            <a:pPr algn="ctr"/>
            <a:r>
              <a:rPr lang="en-US" altLang="ko-KR" dirty="0">
                <a:solidFill>
                  <a:srgbClr val="207245"/>
                </a:solidFill>
              </a:rPr>
              <a:t>80% </a:t>
            </a:r>
            <a:r>
              <a:rPr lang="ko-KR" altLang="en-US" dirty="0">
                <a:solidFill>
                  <a:srgbClr val="207245"/>
                </a:solidFill>
              </a:rPr>
              <a:t>충전까지 </a:t>
            </a:r>
            <a:r>
              <a:rPr lang="en-US" altLang="ko-KR" dirty="0">
                <a:solidFill>
                  <a:srgbClr val="207245"/>
                </a:solidFill>
              </a:rPr>
              <a:t>5</a:t>
            </a:r>
            <a:r>
              <a:rPr lang="ko-KR" altLang="en-US" dirty="0">
                <a:solidFill>
                  <a:srgbClr val="207245"/>
                </a:solidFill>
              </a:rPr>
              <a:t>시간 소요</a:t>
            </a:r>
            <a:endParaRPr lang="en-US" altLang="ko-KR" dirty="0">
              <a:solidFill>
                <a:srgbClr val="207245"/>
              </a:solidFill>
            </a:endParaRPr>
          </a:p>
          <a:p>
            <a:pPr algn="ctr"/>
            <a:r>
              <a:rPr lang="ko-KR" altLang="en-US" dirty="0">
                <a:solidFill>
                  <a:srgbClr val="207245"/>
                </a:solidFill>
              </a:rPr>
              <a:t>주거지</a:t>
            </a:r>
            <a:r>
              <a:rPr lang="en-US" altLang="ko-KR" dirty="0">
                <a:solidFill>
                  <a:srgbClr val="207245"/>
                </a:solidFill>
              </a:rPr>
              <a:t>, </a:t>
            </a:r>
            <a:r>
              <a:rPr lang="ko-KR" altLang="en-US" dirty="0">
                <a:solidFill>
                  <a:srgbClr val="207245"/>
                </a:solidFill>
              </a:rPr>
              <a:t>활동지 등 설치</a:t>
            </a:r>
            <a:endParaRPr lang="en-US" altLang="ko-KR" dirty="0">
              <a:solidFill>
                <a:srgbClr val="207245"/>
              </a:solidFill>
            </a:endParaRPr>
          </a:p>
          <a:p>
            <a:pPr algn="ctr"/>
            <a:r>
              <a:rPr lang="ko-KR" altLang="en-US" dirty="0">
                <a:solidFill>
                  <a:srgbClr val="207245"/>
                </a:solidFill>
              </a:rPr>
              <a:t>낮은 비용</a:t>
            </a:r>
            <a:endParaRPr lang="en-US" altLang="ko-KR" dirty="0">
              <a:solidFill>
                <a:srgbClr val="207245"/>
              </a:solidFill>
            </a:endParaRPr>
          </a:p>
          <a:p>
            <a:pPr algn="ctr"/>
            <a:r>
              <a:rPr lang="en-US" altLang="ko-KR" dirty="0">
                <a:solidFill>
                  <a:srgbClr val="207245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207245"/>
                </a:solidFill>
                <a:sym typeface="Wingdings" panose="05000000000000000000" pitchFamily="2" charset="2"/>
              </a:rPr>
              <a:t>입지 선정 전략 요구</a:t>
            </a:r>
            <a:endParaRPr lang="en-US" altLang="ko-KR" dirty="0">
              <a:solidFill>
                <a:srgbClr val="20724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현안 문제가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완속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충전소의 입지 선정인만큼 시계열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시간대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성별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연령 등 사용자 그룹의 차이에 집중하기보다는 거시적인 관점에서 최대한 많은 소비자들이 원하는 장소에 설치하는 것이 관건이다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그 외의 변수 역시 현안 문제에서는 다른 데이터로 충분히 대신할 여지가 많았다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6" name="그래픽 5" descr="배터리 충전 단색으로 채워진">
            <a:extLst>
              <a:ext uri="{FF2B5EF4-FFF2-40B4-BE49-F238E27FC236}">
                <a16:creationId xmlns:a16="http://schemas.microsoft.com/office/drawing/2014/main" id="{CF976620-AA58-141F-C5EC-8FB32A77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4200" y="773136"/>
            <a:ext cx="818348" cy="818348"/>
          </a:xfrm>
          <a:prstGeom prst="rect">
            <a:avLst/>
          </a:prstGeom>
        </p:spPr>
      </p:pic>
      <p:pic>
        <p:nvPicPr>
          <p:cNvPr id="12" name="그래픽 11" descr="가득 찬 배터리 단색으로 채워진">
            <a:extLst>
              <a:ext uri="{FF2B5EF4-FFF2-40B4-BE49-F238E27FC236}">
                <a16:creationId xmlns:a16="http://schemas.microsoft.com/office/drawing/2014/main" id="{0037C249-052F-028A-BFE9-F4B89CA71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8109" y="773136"/>
            <a:ext cx="818348" cy="818348"/>
          </a:xfrm>
          <a:prstGeom prst="rect">
            <a:avLst/>
          </a:prstGeom>
        </p:spPr>
      </p:pic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DC5B536A-33E3-8C9D-9CB9-62A5B46D6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876696"/>
              </p:ext>
            </p:extLst>
          </p:nvPr>
        </p:nvGraphicFramePr>
        <p:xfrm>
          <a:off x="2746668" y="3277267"/>
          <a:ext cx="5996121" cy="32270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98707">
                  <a:extLst>
                    <a:ext uri="{9D8B030D-6E8A-4147-A177-3AD203B41FA5}">
                      <a16:colId xmlns:a16="http://schemas.microsoft.com/office/drawing/2014/main" val="1620620997"/>
                    </a:ext>
                  </a:extLst>
                </a:gridCol>
                <a:gridCol w="1998707">
                  <a:extLst>
                    <a:ext uri="{9D8B030D-6E8A-4147-A177-3AD203B41FA5}">
                      <a16:colId xmlns:a16="http://schemas.microsoft.com/office/drawing/2014/main" val="3682119632"/>
                    </a:ext>
                  </a:extLst>
                </a:gridCol>
                <a:gridCol w="1998707">
                  <a:extLst>
                    <a:ext uri="{9D8B030D-6E8A-4147-A177-3AD203B41FA5}">
                      <a16:colId xmlns:a16="http://schemas.microsoft.com/office/drawing/2014/main" val="1967723266"/>
                    </a:ext>
                  </a:extLst>
                </a:gridCol>
              </a:tblGrid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변수명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변수 설명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사유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552460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207245"/>
                          </a:solidFill>
                        </a:rPr>
                        <a:t>MEGA_CD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207245"/>
                          </a:solidFill>
                        </a:rPr>
                        <a:t>시도코드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207245"/>
                          </a:solidFill>
                        </a:rPr>
                        <a:t>위치와 관련된 변수들로</a:t>
                      </a:r>
                      <a:r>
                        <a:rPr lang="en-US" altLang="ko-KR" sz="1400" dirty="0">
                          <a:solidFill>
                            <a:srgbClr val="207245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207245"/>
                          </a:solidFill>
                        </a:rPr>
                        <a:t>공간 분석에 있어서는 좌표로 충분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235002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207245"/>
                          </a:solidFill>
                        </a:rPr>
                        <a:t>MEGA_NM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207245"/>
                          </a:solidFill>
                        </a:rPr>
                        <a:t>시도명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005963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207245"/>
                          </a:solidFill>
                        </a:rPr>
                        <a:t>CCW_CD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207245"/>
                          </a:solidFill>
                        </a:rPr>
                        <a:t>시군구코드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51744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207245"/>
                          </a:solidFill>
                        </a:rPr>
                        <a:t>CCW_NM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207245"/>
                          </a:solidFill>
                        </a:rPr>
                        <a:t>시군구명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467855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207245"/>
                          </a:solidFill>
                        </a:rPr>
                        <a:t>ADNG_CD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207245"/>
                          </a:solidFill>
                        </a:rPr>
                        <a:t>행정동코드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808225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207245"/>
                          </a:solidFill>
                        </a:rPr>
                        <a:t>ADNG_NM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207245"/>
                          </a:solidFill>
                        </a:rPr>
                        <a:t>행정동명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87299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207245"/>
                          </a:solidFill>
                        </a:rPr>
                        <a:t>CELL_ID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207245"/>
                          </a:solidFill>
                        </a:rPr>
                        <a:t>셀 식별번호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343047"/>
                  </a:ext>
                </a:extLst>
              </a:tr>
              <a:tr h="35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207245"/>
                          </a:solidFill>
                        </a:rPr>
                        <a:t>APP_WEB</a:t>
                      </a:r>
                      <a:endParaRPr lang="ko-KR" altLang="en-US" sz="1400" dirty="0">
                        <a:solidFill>
                          <a:srgbClr val="207245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207245"/>
                          </a:solidFill>
                        </a:rPr>
                        <a:t>사용 앱 정보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207245"/>
                          </a:solidFill>
                        </a:rPr>
                        <a:t>입지 선정과 연관성 ↓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63621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5F91F95-7360-BD8E-31F6-C154198FE29E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현안 문제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 OTF" panose="000005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558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외부데이터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 OTF" panose="00000500000000000000" pitchFamily="50" charset="-127"/>
              </a:rPr>
              <a:t>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전기차 충전소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 OTF" panose="00000500000000000000" pitchFamily="50" charset="-127"/>
                <a:cs typeface="+mn-cs"/>
              </a:rPr>
              <a:t>공시지가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국토교통부를 통해 경기도 용인시의 공시지가를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법정동별로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얻은 후 구글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API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를 사용해 위도와 경도를 매핑했고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한국환경공단을 통해 용인시의 전기차 충전소 위치를 확보했다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현재 용인시에 전기차 충전소는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4,001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개소가 설치된 것으로 파악되고 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E0C5F-BB95-4491-8351-4B590724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09" y="2452130"/>
            <a:ext cx="3677080" cy="42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AB2A37-4A3C-E1E2-E0EA-E9F956CE3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476" y="2451675"/>
            <a:ext cx="2777378" cy="4275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052101-DA3A-A89B-C7B1-745C7089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509" y="223275"/>
            <a:ext cx="2248180" cy="207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F70E49-AFD2-08FA-4747-059883C03518}"/>
              </a:ext>
            </a:extLst>
          </p:cNvPr>
          <p:cNvSpPr/>
          <p:nvPr/>
        </p:nvSpPr>
        <p:spPr>
          <a:xfrm>
            <a:off x="2513475" y="2451675"/>
            <a:ext cx="2777377" cy="4271197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76D66F-B07C-6FA2-EFA8-4CB4F79F84D0}"/>
              </a:ext>
            </a:extLst>
          </p:cNvPr>
          <p:cNvSpPr/>
          <p:nvPr/>
        </p:nvSpPr>
        <p:spPr>
          <a:xfrm>
            <a:off x="5353607" y="2451675"/>
            <a:ext cx="3677080" cy="427119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1F819A-34B1-3439-FC05-525A9EC39813}"/>
              </a:ext>
            </a:extLst>
          </p:cNvPr>
          <p:cNvSpPr/>
          <p:nvPr/>
        </p:nvSpPr>
        <p:spPr>
          <a:xfrm>
            <a:off x="6782505" y="1600200"/>
            <a:ext cx="2248181" cy="69907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93C15F-FA80-9C53-216C-D70AFA2570F1}"/>
              </a:ext>
            </a:extLst>
          </p:cNvPr>
          <p:cNvSpPr/>
          <p:nvPr/>
        </p:nvSpPr>
        <p:spPr>
          <a:xfrm>
            <a:off x="6782505" y="223275"/>
            <a:ext cx="2248181" cy="669694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공공데이터개방 &lt; 공공데이터개방 &lt; 정보공개 &lt; 열린경영 &lt; 한국콘텐츠진흥원">
            <a:extLst>
              <a:ext uri="{FF2B5EF4-FFF2-40B4-BE49-F238E27FC236}">
                <a16:creationId xmlns:a16="http://schemas.microsoft.com/office/drawing/2014/main" id="{C3C1CA6E-2C85-8DE6-383D-73D041FCB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80" y="223275"/>
            <a:ext cx="3596039" cy="20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1B0C61E-3DCE-4BDB-E491-775A9B862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892781"/>
              </p:ext>
            </p:extLst>
          </p:nvPr>
        </p:nvGraphicFramePr>
        <p:xfrm>
          <a:off x="102042" y="5157837"/>
          <a:ext cx="21295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771">
                  <a:extLst>
                    <a:ext uri="{9D8B030D-6E8A-4147-A177-3AD203B41FA5}">
                      <a16:colId xmlns:a16="http://schemas.microsoft.com/office/drawing/2014/main" val="4166599505"/>
                    </a:ext>
                  </a:extLst>
                </a:gridCol>
                <a:gridCol w="1064771">
                  <a:extLst>
                    <a:ext uri="{9D8B030D-6E8A-4147-A177-3AD203B41FA5}">
                      <a16:colId xmlns:a16="http://schemas.microsoft.com/office/drawing/2014/main" val="340301194"/>
                    </a:ext>
                  </a:extLst>
                </a:gridCol>
              </a:tblGrid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충전소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32455"/>
                  </a:ext>
                </a:extLst>
              </a:tr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수지구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1,558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70009"/>
                  </a:ext>
                </a:extLst>
              </a:tr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기흥구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2,064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672227"/>
                  </a:ext>
                </a:extLst>
              </a:tr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처인구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619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072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482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Times New Roman"/>
        <a:ea typeface="넥슨Lv1고딕 OTF"/>
        <a:cs typeface=""/>
      </a:majorFont>
      <a:minorFont>
        <a:latin typeface="Times New Roman"/>
        <a:ea typeface="넥슨Lv1고딕 OTF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5200</TotalTime>
  <Words>2285</Words>
  <Application>Microsoft Office PowerPoint</Application>
  <PresentationFormat>화면 슬라이드 쇼(4:3)</PresentationFormat>
  <Paragraphs>439</Paragraphs>
  <Slides>41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Consolas</vt:lpstr>
      <vt:lpstr>돋움체</vt:lpstr>
      <vt:lpstr>맑은 고딕</vt:lpstr>
      <vt:lpstr>Times New Roman</vt:lpstr>
      <vt:lpstr>Arial</vt:lpstr>
      <vt:lpstr>넥슨Lv1고딕 OTF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 대식</dc:creator>
  <cp:lastModifiedBy>조원석</cp:lastModifiedBy>
  <cp:revision>159</cp:revision>
  <dcterms:created xsi:type="dcterms:W3CDTF">2021-08-31T02:13:16Z</dcterms:created>
  <dcterms:modified xsi:type="dcterms:W3CDTF">2022-10-13T19:01:54Z</dcterms:modified>
</cp:coreProperties>
</file>